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8"/>
  </p:notesMasterIdLst>
  <p:handoutMasterIdLst>
    <p:handoutMasterId r:id="rId89"/>
  </p:handoutMasterIdLst>
  <p:sldIdLst>
    <p:sldId id="256" r:id="rId2"/>
    <p:sldId id="901" r:id="rId3"/>
    <p:sldId id="801" r:id="rId4"/>
    <p:sldId id="842" r:id="rId5"/>
    <p:sldId id="779" r:id="rId6"/>
    <p:sldId id="878" r:id="rId7"/>
    <p:sldId id="879" r:id="rId8"/>
    <p:sldId id="880" r:id="rId9"/>
    <p:sldId id="881" r:id="rId10"/>
    <p:sldId id="882" r:id="rId11"/>
    <p:sldId id="883" r:id="rId12"/>
    <p:sldId id="884" r:id="rId13"/>
    <p:sldId id="885" r:id="rId14"/>
    <p:sldId id="886" r:id="rId15"/>
    <p:sldId id="887" r:id="rId16"/>
    <p:sldId id="888" r:id="rId17"/>
    <p:sldId id="889" r:id="rId18"/>
    <p:sldId id="890" r:id="rId19"/>
    <p:sldId id="891" r:id="rId20"/>
    <p:sldId id="892" r:id="rId21"/>
    <p:sldId id="894" r:id="rId22"/>
    <p:sldId id="895" r:id="rId23"/>
    <p:sldId id="896" r:id="rId24"/>
    <p:sldId id="897" r:id="rId25"/>
    <p:sldId id="898" r:id="rId26"/>
    <p:sldId id="899" r:id="rId27"/>
    <p:sldId id="805" r:id="rId28"/>
    <p:sldId id="861" r:id="rId29"/>
    <p:sldId id="862" r:id="rId30"/>
    <p:sldId id="780" r:id="rId31"/>
    <p:sldId id="783" r:id="rId32"/>
    <p:sldId id="784" r:id="rId33"/>
    <p:sldId id="785" r:id="rId34"/>
    <p:sldId id="786" r:id="rId35"/>
    <p:sldId id="854" r:id="rId36"/>
    <p:sldId id="787" r:id="rId37"/>
    <p:sldId id="855" r:id="rId38"/>
    <p:sldId id="856" r:id="rId39"/>
    <p:sldId id="857" r:id="rId40"/>
    <p:sldId id="858" r:id="rId41"/>
    <p:sldId id="859" r:id="rId42"/>
    <p:sldId id="860" r:id="rId43"/>
    <p:sldId id="863" r:id="rId44"/>
    <p:sldId id="806" r:id="rId45"/>
    <p:sldId id="864" r:id="rId46"/>
    <p:sldId id="865" r:id="rId47"/>
    <p:sldId id="866" r:id="rId48"/>
    <p:sldId id="867" r:id="rId49"/>
    <p:sldId id="868" r:id="rId50"/>
    <p:sldId id="743" r:id="rId51"/>
    <p:sldId id="771" r:id="rId52"/>
    <p:sldId id="843" r:id="rId53"/>
    <p:sldId id="813" r:id="rId54"/>
    <p:sldId id="814" r:id="rId55"/>
    <p:sldId id="815" r:id="rId56"/>
    <p:sldId id="816" r:id="rId57"/>
    <p:sldId id="817" r:id="rId58"/>
    <p:sldId id="818" r:id="rId59"/>
    <p:sldId id="819" r:id="rId60"/>
    <p:sldId id="775" r:id="rId61"/>
    <p:sldId id="776" r:id="rId62"/>
    <p:sldId id="777" r:id="rId63"/>
    <p:sldId id="778" r:id="rId64"/>
    <p:sldId id="742" r:id="rId65"/>
    <p:sldId id="807" r:id="rId66"/>
    <p:sldId id="908" r:id="rId67"/>
    <p:sldId id="821" r:id="rId68"/>
    <p:sldId id="822" r:id="rId69"/>
    <p:sldId id="824" r:id="rId70"/>
    <p:sldId id="826" r:id="rId71"/>
    <p:sldId id="827" r:id="rId72"/>
    <p:sldId id="828" r:id="rId73"/>
    <p:sldId id="844" r:id="rId74"/>
    <p:sldId id="831" r:id="rId75"/>
    <p:sldId id="832" r:id="rId76"/>
    <p:sldId id="833" r:id="rId77"/>
    <p:sldId id="834" r:id="rId78"/>
    <p:sldId id="837" r:id="rId79"/>
    <p:sldId id="838" r:id="rId80"/>
    <p:sldId id="900" r:id="rId81"/>
    <p:sldId id="902" r:id="rId82"/>
    <p:sldId id="903" r:id="rId83"/>
    <p:sldId id="905" r:id="rId84"/>
    <p:sldId id="904" r:id="rId85"/>
    <p:sldId id="906" r:id="rId86"/>
    <p:sldId id="907" r:id="rId87"/>
  </p:sldIdLst>
  <p:sldSz cx="7620000" cy="5715000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方正瘦金书_GBK"/>
        <a:cs typeface="方正瘦金书_GBK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4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1E7313"/>
    <a:srgbClr val="EBE5D5"/>
    <a:srgbClr val="F8F8F8"/>
    <a:srgbClr val="567176"/>
    <a:srgbClr val="996633"/>
    <a:srgbClr val="808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07" autoAdjust="0"/>
    <p:restoredTop sz="94701" autoAdjust="0"/>
  </p:normalViewPr>
  <p:slideViewPr>
    <p:cSldViewPr>
      <p:cViewPr>
        <p:scale>
          <a:sx n="100" d="100"/>
          <a:sy n="100" d="100"/>
        </p:scale>
        <p:origin x="192" y="0"/>
      </p:cViewPr>
      <p:guideLst>
        <p:guide orient="horz" pos="1800"/>
        <p:guide pos="2400"/>
      </p:guideLst>
    </p:cSldViewPr>
  </p:slideViewPr>
  <p:outlineViewPr>
    <p:cViewPr>
      <p:scale>
        <a:sx n="25" d="100"/>
        <a:sy n="25" d="100"/>
      </p:scale>
      <p:origin x="0" y="1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700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35BD5-3F2B-4373-85CC-4C913511AF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47D9F57-CE49-4972-AED4-B293F3EA23B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/>
            <a:t>支持任意拼接组合显示图像</a:t>
          </a:r>
          <a:endParaRPr lang="en-US" altLang="zh-CN" sz="3200" dirty="0" smtClean="0"/>
        </a:p>
      </dgm:t>
    </dgm:pt>
    <dgm:pt modelId="{A106D51C-22C3-4BDD-9E77-7130898FB7A5}" type="parTrans" cxnId="{755B43E3-FE9A-4BB2-B079-2485B218CE96}">
      <dgm:prSet/>
      <dgm:spPr/>
      <dgm:t>
        <a:bodyPr/>
        <a:lstStyle/>
        <a:p>
          <a:endParaRPr lang="zh-CN" altLang="en-US" sz="3200"/>
        </a:p>
      </dgm:t>
    </dgm:pt>
    <dgm:pt modelId="{9F69E6B2-2AC4-441E-90F6-1FB9A3CCCA68}" type="sibTrans" cxnId="{755B43E3-FE9A-4BB2-B079-2485B218CE96}">
      <dgm:prSet/>
      <dgm:spPr/>
      <dgm:t>
        <a:bodyPr/>
        <a:lstStyle/>
        <a:p>
          <a:endParaRPr lang="zh-CN" altLang="en-US" sz="3200"/>
        </a:p>
      </dgm:t>
    </dgm:pt>
    <dgm:pt modelId="{96559E44-643F-482A-9094-4A63A3735058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/>
            <a:t>开窗、漫游、缩放等显示功能</a:t>
          </a:r>
          <a:endParaRPr lang="en-US" altLang="zh-CN" sz="3200" dirty="0" smtClean="0"/>
        </a:p>
      </dgm:t>
    </dgm:pt>
    <dgm:pt modelId="{CD519E7C-4134-47F0-BF58-BB0BABF1594F}" type="parTrans" cxnId="{948B452D-DA63-4B52-8F55-E61F5A088B85}">
      <dgm:prSet/>
      <dgm:spPr/>
      <dgm:t>
        <a:bodyPr/>
        <a:lstStyle/>
        <a:p>
          <a:endParaRPr lang="zh-CN" altLang="en-US" sz="3200"/>
        </a:p>
      </dgm:t>
    </dgm:pt>
    <dgm:pt modelId="{93DBC7B1-CCA2-41DE-B12C-212B295EF651}" type="sibTrans" cxnId="{948B452D-DA63-4B52-8F55-E61F5A088B85}">
      <dgm:prSet/>
      <dgm:spPr/>
      <dgm:t>
        <a:bodyPr/>
        <a:lstStyle/>
        <a:p>
          <a:endParaRPr lang="zh-CN" altLang="en-US" sz="3200"/>
        </a:p>
      </dgm:t>
    </dgm:pt>
    <dgm:pt modelId="{D64A4D28-C4DB-47CE-9392-AD6D06D6BDDD}" type="pres">
      <dgm:prSet presAssocID="{3E335BD5-3F2B-4373-85CC-4C913511AFF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8FC5C65-3BF4-49C6-B105-CC5338239B49}" type="pres">
      <dgm:prSet presAssocID="{B47D9F57-CE49-4972-AED4-B293F3EA23BE}" presName="parentLin" presStyleCnt="0"/>
      <dgm:spPr/>
    </dgm:pt>
    <dgm:pt modelId="{4658FC5E-6F97-4352-8691-E13FCA861547}" type="pres">
      <dgm:prSet presAssocID="{B47D9F57-CE49-4972-AED4-B293F3EA23B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EE36EC8-AC0E-4C8C-87B2-8557851D60F9}" type="pres">
      <dgm:prSet presAssocID="{B47D9F57-CE49-4972-AED4-B293F3EA23BE}" presName="parentText" presStyleLbl="node1" presStyleIdx="0" presStyleCnt="2" custScaleX="11072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3F8D5-9451-434C-ADAA-79B6E50D91EA}" type="pres">
      <dgm:prSet presAssocID="{B47D9F57-CE49-4972-AED4-B293F3EA23BE}" presName="negativeSpace" presStyleCnt="0"/>
      <dgm:spPr/>
    </dgm:pt>
    <dgm:pt modelId="{E5E6275C-7F02-4111-B9B9-295A63DDEAE1}" type="pres">
      <dgm:prSet presAssocID="{B47D9F57-CE49-4972-AED4-B293F3EA23BE}" presName="childText" presStyleLbl="conFgAcc1" presStyleIdx="0" presStyleCnt="2">
        <dgm:presLayoutVars>
          <dgm:bulletEnabled val="1"/>
        </dgm:presLayoutVars>
      </dgm:prSet>
      <dgm:spPr/>
    </dgm:pt>
    <dgm:pt modelId="{3E72AE85-2839-4670-82B6-FA65BE1F790D}" type="pres">
      <dgm:prSet presAssocID="{9F69E6B2-2AC4-441E-90F6-1FB9A3CCCA68}" presName="spaceBetweenRectangles" presStyleCnt="0"/>
      <dgm:spPr/>
    </dgm:pt>
    <dgm:pt modelId="{08AB8BF5-4931-48F1-8A5E-6A0F0DEEDADC}" type="pres">
      <dgm:prSet presAssocID="{96559E44-643F-482A-9094-4A63A3735058}" presName="parentLin" presStyleCnt="0"/>
      <dgm:spPr/>
    </dgm:pt>
    <dgm:pt modelId="{D5E56385-D256-486A-B850-3C41504CE6CA}" type="pres">
      <dgm:prSet presAssocID="{96559E44-643F-482A-9094-4A63A3735058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8EB2878-4618-47AD-9EE5-97AEFAFD1161}" type="pres">
      <dgm:prSet presAssocID="{96559E44-643F-482A-9094-4A63A3735058}" presName="parentText" presStyleLbl="node1" presStyleIdx="1" presStyleCnt="2" custScaleX="12185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BFBC2F-7B9E-48D8-9DD0-089CDB99478E}" type="pres">
      <dgm:prSet presAssocID="{96559E44-643F-482A-9094-4A63A3735058}" presName="negativeSpace" presStyleCnt="0"/>
      <dgm:spPr/>
    </dgm:pt>
    <dgm:pt modelId="{42854644-0F42-42CB-AAD2-94216825657F}" type="pres">
      <dgm:prSet presAssocID="{96559E44-643F-482A-9094-4A63A37350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4A951D2-A2E1-4491-A07C-D3324D20D464}" type="presOf" srcId="{B47D9F57-CE49-4972-AED4-B293F3EA23BE}" destId="{5EE36EC8-AC0E-4C8C-87B2-8557851D60F9}" srcOrd="1" destOrd="0" presId="urn:microsoft.com/office/officeart/2005/8/layout/list1"/>
    <dgm:cxn modelId="{43EAF52F-DC0D-4A59-B9D0-457EB9793F00}" type="presOf" srcId="{B47D9F57-CE49-4972-AED4-B293F3EA23BE}" destId="{4658FC5E-6F97-4352-8691-E13FCA861547}" srcOrd="0" destOrd="0" presId="urn:microsoft.com/office/officeart/2005/8/layout/list1"/>
    <dgm:cxn modelId="{755B43E3-FE9A-4BB2-B079-2485B218CE96}" srcId="{3E335BD5-3F2B-4373-85CC-4C913511AFFC}" destId="{B47D9F57-CE49-4972-AED4-B293F3EA23BE}" srcOrd="0" destOrd="0" parTransId="{A106D51C-22C3-4BDD-9E77-7130898FB7A5}" sibTransId="{9F69E6B2-2AC4-441E-90F6-1FB9A3CCCA68}"/>
    <dgm:cxn modelId="{948B452D-DA63-4B52-8F55-E61F5A088B85}" srcId="{3E335BD5-3F2B-4373-85CC-4C913511AFFC}" destId="{96559E44-643F-482A-9094-4A63A3735058}" srcOrd="1" destOrd="0" parTransId="{CD519E7C-4134-47F0-BF58-BB0BABF1594F}" sibTransId="{93DBC7B1-CCA2-41DE-B12C-212B295EF651}"/>
    <dgm:cxn modelId="{84A377F9-9955-40DB-9729-E036378B54EE}" type="presOf" srcId="{3E335BD5-3F2B-4373-85CC-4C913511AFFC}" destId="{D64A4D28-C4DB-47CE-9392-AD6D06D6BDDD}" srcOrd="0" destOrd="0" presId="urn:microsoft.com/office/officeart/2005/8/layout/list1"/>
    <dgm:cxn modelId="{C678188D-6F01-4F1F-B744-3E5A327F0093}" type="presOf" srcId="{96559E44-643F-482A-9094-4A63A3735058}" destId="{D5E56385-D256-486A-B850-3C41504CE6CA}" srcOrd="0" destOrd="0" presId="urn:microsoft.com/office/officeart/2005/8/layout/list1"/>
    <dgm:cxn modelId="{90979E69-2996-4D76-9327-2EECDAAF64F7}" type="presOf" srcId="{96559E44-643F-482A-9094-4A63A3735058}" destId="{18EB2878-4618-47AD-9EE5-97AEFAFD1161}" srcOrd="1" destOrd="0" presId="urn:microsoft.com/office/officeart/2005/8/layout/list1"/>
    <dgm:cxn modelId="{3D992382-966A-488F-81D2-BEBB23C89C16}" type="presParOf" srcId="{D64A4D28-C4DB-47CE-9392-AD6D06D6BDDD}" destId="{48FC5C65-3BF4-49C6-B105-CC5338239B49}" srcOrd="0" destOrd="0" presId="urn:microsoft.com/office/officeart/2005/8/layout/list1"/>
    <dgm:cxn modelId="{70FC1063-06B8-4A10-9A27-09259F517BDB}" type="presParOf" srcId="{48FC5C65-3BF4-49C6-B105-CC5338239B49}" destId="{4658FC5E-6F97-4352-8691-E13FCA861547}" srcOrd="0" destOrd="0" presId="urn:microsoft.com/office/officeart/2005/8/layout/list1"/>
    <dgm:cxn modelId="{F6327D3F-A5B7-4265-B0C3-FA729E169336}" type="presParOf" srcId="{48FC5C65-3BF4-49C6-B105-CC5338239B49}" destId="{5EE36EC8-AC0E-4C8C-87B2-8557851D60F9}" srcOrd="1" destOrd="0" presId="urn:microsoft.com/office/officeart/2005/8/layout/list1"/>
    <dgm:cxn modelId="{3FAE0CD8-BECA-4140-81C7-043F26F8977F}" type="presParOf" srcId="{D64A4D28-C4DB-47CE-9392-AD6D06D6BDDD}" destId="{6D13F8D5-9451-434C-ADAA-79B6E50D91EA}" srcOrd="1" destOrd="0" presId="urn:microsoft.com/office/officeart/2005/8/layout/list1"/>
    <dgm:cxn modelId="{3A30AEAC-F2A1-4C7A-91E0-42D6A0594283}" type="presParOf" srcId="{D64A4D28-C4DB-47CE-9392-AD6D06D6BDDD}" destId="{E5E6275C-7F02-4111-B9B9-295A63DDEAE1}" srcOrd="2" destOrd="0" presId="urn:microsoft.com/office/officeart/2005/8/layout/list1"/>
    <dgm:cxn modelId="{364A0D28-92B6-47EB-A654-32D0704CD445}" type="presParOf" srcId="{D64A4D28-C4DB-47CE-9392-AD6D06D6BDDD}" destId="{3E72AE85-2839-4670-82B6-FA65BE1F790D}" srcOrd="3" destOrd="0" presId="urn:microsoft.com/office/officeart/2005/8/layout/list1"/>
    <dgm:cxn modelId="{A8F95944-C13E-4849-A187-7D44959CDB52}" type="presParOf" srcId="{D64A4D28-C4DB-47CE-9392-AD6D06D6BDDD}" destId="{08AB8BF5-4931-48F1-8A5E-6A0F0DEEDADC}" srcOrd="4" destOrd="0" presId="urn:microsoft.com/office/officeart/2005/8/layout/list1"/>
    <dgm:cxn modelId="{374FCA4B-D19A-4FD9-927F-F1313044A616}" type="presParOf" srcId="{08AB8BF5-4931-48F1-8A5E-6A0F0DEEDADC}" destId="{D5E56385-D256-486A-B850-3C41504CE6CA}" srcOrd="0" destOrd="0" presId="urn:microsoft.com/office/officeart/2005/8/layout/list1"/>
    <dgm:cxn modelId="{9CC06D18-406A-4740-AF95-8CCBAFC1C223}" type="presParOf" srcId="{08AB8BF5-4931-48F1-8A5E-6A0F0DEEDADC}" destId="{18EB2878-4618-47AD-9EE5-97AEFAFD1161}" srcOrd="1" destOrd="0" presId="urn:microsoft.com/office/officeart/2005/8/layout/list1"/>
    <dgm:cxn modelId="{487F0D9C-9437-429C-9748-16C57CAB91D8}" type="presParOf" srcId="{D64A4D28-C4DB-47CE-9392-AD6D06D6BDDD}" destId="{FEBFBC2F-7B9E-48D8-9DD0-089CDB99478E}" srcOrd="5" destOrd="0" presId="urn:microsoft.com/office/officeart/2005/8/layout/list1"/>
    <dgm:cxn modelId="{A708C274-E448-4441-A4EA-A1E143C89455}" type="presParOf" srcId="{D64A4D28-C4DB-47CE-9392-AD6D06D6BDDD}" destId="{42854644-0F42-42CB-AAD2-94216825657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774A588-A77B-4221-9CC4-C7FA22ED1B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1506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EE69BE3-FF64-457E-8AE2-B7436F6D55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190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8A4A268-BB22-4DC9-AD52-F61EA8602E22}" type="slidenum">
              <a:rPr lang="en-US" altLang="zh-CN" sz="1300" smtClean="0">
                <a:ea typeface="方正瘦金书_GBK"/>
              </a:rPr>
              <a:pPr>
                <a:spcBef>
                  <a:spcPct val="0"/>
                </a:spcBef>
              </a:pPr>
              <a:t>1</a:t>
            </a:fld>
            <a:endParaRPr lang="en-US" altLang="zh-CN" sz="1300" smtClean="0">
              <a:ea typeface="方正瘦金书_GBK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6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999A49-7856-4FF1-AF57-4A754CC6C0A6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6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30128-D1C8-4417-8EE4-B49B37AE33A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0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51BA4B44-48E3-4347-BA14-A723B37DE2B0}" type="slidenum">
              <a:rPr lang="zh-CN" altLang="en-US" smtClean="0">
                <a:ea typeface="宋体" panose="02010600030101010101" pitchFamily="2" charset="-122"/>
              </a:rPr>
              <a:pPr/>
              <a:t>31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034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49A58A1A-FD12-4257-9B6F-D5B96A516DE1}" type="slidenum">
              <a:rPr lang="zh-CN" altLang="en-US" smtClean="0">
                <a:ea typeface="宋体" panose="02010600030101010101" pitchFamily="2" charset="-122"/>
              </a:rPr>
              <a:pPr/>
              <a:t>32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723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DAD19AB6-901C-4B2B-801B-53E0E62094B6}" type="slidenum">
              <a:rPr lang="zh-CN" altLang="en-US" smtClean="0">
                <a:ea typeface="宋体" panose="02010600030101010101" pitchFamily="2" charset="-122"/>
              </a:rPr>
              <a:pPr/>
              <a:t>33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5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3CFE627D-77FE-4302-9C41-5A8DDD4AF00D}" type="slidenum">
              <a:rPr lang="zh-CN" altLang="en-US" smtClean="0">
                <a:ea typeface="宋体" panose="02010600030101010101" pitchFamily="2" charset="-122"/>
              </a:rPr>
              <a:pPr/>
              <a:t>34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628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7</a:t>
            </a:r>
            <a:r>
              <a:rPr lang="zh-CN" altLang="en-US" smtClean="0">
                <a:latin typeface="Arial" panose="020B0604020202020204" pitchFamily="34" charset="0"/>
              </a:rPr>
              <a:t>家私有协议：</a:t>
            </a:r>
            <a:r>
              <a:rPr lang="en-US" altLang="zh-CN" smtClean="0">
                <a:latin typeface="Arial" panose="020B0604020202020204" pitchFamily="34" charset="0"/>
              </a:rPr>
              <a:t>Arecont</a:t>
            </a:r>
            <a:r>
              <a:rPr lang="zh-CN" altLang="en-US" smtClean="0">
                <a:latin typeface="Arial" panose="020B0604020202020204" pitchFamily="34" charset="0"/>
              </a:rPr>
              <a:t>、安讯视、松下、</a:t>
            </a:r>
            <a:r>
              <a:rPr lang="en-US" altLang="zh-CN" smtClean="0">
                <a:latin typeface="Arial" panose="020B0604020202020204" pitchFamily="34" charset="0"/>
              </a:rPr>
              <a:t>Pelco</a:t>
            </a:r>
            <a:r>
              <a:rPr lang="zh-CN" altLang="en-US" smtClean="0">
                <a:latin typeface="Arial" panose="020B0604020202020204" pitchFamily="34" charset="0"/>
              </a:rPr>
              <a:t>、三星、三洋、</a:t>
            </a:r>
            <a:r>
              <a:rPr lang="en-US" altLang="zh-CN" smtClean="0">
                <a:latin typeface="Arial" panose="020B0604020202020204" pitchFamily="34" charset="0"/>
              </a:rPr>
              <a:t>Zavio</a:t>
            </a:r>
          </a:p>
          <a:p>
            <a:r>
              <a:rPr lang="en-US" altLang="zh-CN" smtClean="0">
                <a:latin typeface="Arial" panose="020B0604020202020204" pitchFamily="34" charset="0"/>
              </a:rPr>
              <a:t>7600N-S</a:t>
            </a:r>
            <a:r>
              <a:rPr lang="zh-CN" altLang="en-US" smtClean="0">
                <a:latin typeface="Arial" panose="020B0604020202020204" pitchFamily="34" charset="0"/>
              </a:rPr>
              <a:t>系列基线不支持</a:t>
            </a:r>
            <a:r>
              <a:rPr lang="en-US" altLang="zh-CN" smtClean="0">
                <a:latin typeface="Arial" panose="020B0604020202020204" pitchFamily="34" charset="0"/>
              </a:rPr>
              <a:t>ONVIF</a:t>
            </a:r>
            <a:r>
              <a:rPr lang="zh-CN" altLang="en-US" smtClean="0">
                <a:latin typeface="Arial" panose="020B0604020202020204" pitchFamily="34" charset="0"/>
              </a:rPr>
              <a:t>协议</a:t>
            </a: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8B998921-0AD8-4AE2-ACD1-DFBF7FE86B04}" type="slidenum">
              <a:rPr lang="zh-CN" altLang="en-US" smtClean="0">
                <a:ea typeface="宋体" panose="02010600030101010101" pitchFamily="2" charset="-122"/>
              </a:rPr>
              <a:pPr/>
              <a:t>35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389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中高端客户，实现对模拟视频、传统模拟矩阵视频、网络视频（</a:t>
            </a:r>
            <a:r>
              <a:rPr lang="en-US" altLang="zh-CN" smtClean="0">
                <a:latin typeface="Arial" panose="020B0604020202020204" pitchFamily="34" charset="0"/>
              </a:rPr>
              <a:t>DVR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DVS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IPC</a:t>
            </a:r>
            <a:r>
              <a:rPr lang="zh-CN" altLang="en-US" smtClean="0">
                <a:latin typeface="Arial" panose="020B0604020202020204" pitchFamily="34" charset="0"/>
              </a:rPr>
              <a:t>）、高清数字视频等集中上墙、 视频集中编码、行为分析、网络集中存储，视频多级无损级联，光平台交换，电视墙支持</a:t>
            </a:r>
            <a:r>
              <a:rPr lang="en-US" altLang="zh-CN" smtClean="0">
                <a:latin typeface="Arial" panose="020B0604020202020204" pitchFamily="34" charset="0"/>
              </a:rPr>
              <a:t>BNC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VGA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DVI</a:t>
            </a:r>
            <a:r>
              <a:rPr lang="zh-CN" altLang="en-US" smtClean="0">
                <a:latin typeface="Arial" panose="020B0604020202020204" pitchFamily="34" charset="0"/>
              </a:rPr>
              <a:t>、</a:t>
            </a:r>
            <a:r>
              <a:rPr lang="en-US" altLang="zh-CN" smtClean="0">
                <a:latin typeface="Arial" panose="020B0604020202020204" pitchFamily="34" charset="0"/>
              </a:rPr>
              <a:t>HDMI</a:t>
            </a:r>
            <a:r>
              <a:rPr lang="zh-CN" altLang="en-US" smtClean="0">
                <a:latin typeface="Arial" panose="020B0604020202020204" pitchFamily="34" charset="0"/>
              </a:rPr>
              <a:t>输入接口。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阵列编码、矩阵切换、显示控制、集中智能分析、网络集中存储、视频三级联网、光平台交换</a:t>
            </a: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E85BEC3-9AC1-40AF-979E-5D0370D2D03D}" type="slidenum">
              <a:rPr lang="zh-CN" altLang="en-US" sz="1300" smtClean="0">
                <a:ea typeface="方正瘦金书_GBK"/>
              </a:rPr>
              <a:pPr>
                <a:spcBef>
                  <a:spcPct val="0"/>
                </a:spcBef>
              </a:pPr>
              <a:t>51</a:t>
            </a:fld>
            <a:endParaRPr lang="zh-CN" altLang="en-US" sz="1300" smtClean="0">
              <a:ea typeface="方正瘦金书_GBK"/>
            </a:endParaRPr>
          </a:p>
        </p:txBody>
      </p:sp>
    </p:spTree>
    <p:extLst>
      <p:ext uri="{BB962C8B-B14F-4D97-AF65-F5344CB8AC3E}">
        <p14:creationId xmlns:p14="http://schemas.microsoft.com/office/powerpoint/2010/main" val="283999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EDC109-8C9B-4ABB-B60B-499B088FA8D2}" type="slidenum">
              <a:rPr lang="en-US" altLang="zh-CN" sz="1300" smtClean="0">
                <a:ea typeface="方正瘦金书_GBK"/>
              </a:rPr>
              <a:pPr>
                <a:spcBef>
                  <a:spcPct val="0"/>
                </a:spcBef>
              </a:pPr>
              <a:t>52</a:t>
            </a:fld>
            <a:endParaRPr lang="en-US" altLang="zh-CN" sz="1300" smtClean="0">
              <a:ea typeface="方正瘦金书_GBK"/>
            </a:endParaRPr>
          </a:p>
        </p:txBody>
      </p:sp>
    </p:spTree>
    <p:extLst>
      <p:ext uri="{BB962C8B-B14F-4D97-AF65-F5344CB8AC3E}">
        <p14:creationId xmlns:p14="http://schemas.microsoft.com/office/powerpoint/2010/main" val="234549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7CAF4F4A-FC57-4B69-9962-9E5849787B2A}" type="slidenum">
              <a:rPr lang="zh-CN" altLang="en-US" smtClean="0">
                <a:ea typeface="宋体" panose="02010600030101010101" pitchFamily="2" charset="-122"/>
              </a:rPr>
              <a:pPr/>
              <a:t>53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64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5106F8EF-007E-40B2-8A35-255C05585CE1}" type="slidenum">
              <a:rPr lang="zh-CN" altLang="en-US" smtClean="0">
                <a:ea typeface="宋体" panose="02010600030101010101" pitchFamily="2" charset="-122"/>
              </a:rPr>
              <a:pPr/>
              <a:t>3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1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3489CE-0B1F-46E4-A979-DD6E5E2D1757}" type="slidenum">
              <a:rPr lang="zh-CN" altLang="en-US" sz="1300" smtClean="0">
                <a:ea typeface="方正瘦金书_GBK"/>
              </a:rPr>
              <a:pPr>
                <a:spcBef>
                  <a:spcPct val="0"/>
                </a:spcBef>
              </a:pPr>
              <a:t>54</a:t>
            </a:fld>
            <a:endParaRPr lang="zh-CN" altLang="en-US" sz="1300" smtClean="0">
              <a:ea typeface="方正瘦金书_GBK"/>
            </a:endParaRPr>
          </a:p>
        </p:txBody>
      </p:sp>
    </p:spTree>
    <p:extLst>
      <p:ext uri="{BB962C8B-B14F-4D97-AF65-F5344CB8AC3E}">
        <p14:creationId xmlns:p14="http://schemas.microsoft.com/office/powerpoint/2010/main" val="2993355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23CE88F3-80D8-4865-A9C7-EE95DB56AE71}" type="slidenum">
              <a:rPr lang="zh-CN" altLang="en-US" smtClean="0">
                <a:ea typeface="宋体" panose="02010600030101010101" pitchFamily="2" charset="-122"/>
              </a:rPr>
              <a:pPr/>
              <a:t>55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799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0B194C62-49E1-4CE8-B579-D8A3C7115265}" type="slidenum">
              <a:rPr lang="zh-CN" altLang="en-US" smtClean="0">
                <a:ea typeface="宋体" panose="02010600030101010101" pitchFamily="2" charset="-122"/>
              </a:rPr>
              <a:pPr/>
              <a:t>56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23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>
              <a:latin typeface="+mn-lt"/>
              <a:ea typeface="+mn-ea"/>
            </a:endParaRPr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FC7CDEC2-884F-4CF0-A20E-07B8867BD196}" type="slidenum">
              <a:rPr lang="zh-CN" altLang="en-US" smtClean="0">
                <a:ea typeface="宋体" panose="02010600030101010101" pitchFamily="2" charset="-122"/>
              </a:rPr>
              <a:pPr/>
              <a:t>57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934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lt"/>
                <a:ea typeface="+mn-ea"/>
              </a:rPr>
              <a:t>搭配</a:t>
            </a:r>
            <a:r>
              <a:rPr lang="en-US" altLang="zh-CN" dirty="0" err="1" smtClean="0">
                <a:latin typeface="+mn-lt"/>
                <a:ea typeface="+mn-ea"/>
              </a:rPr>
              <a:t>iVMS</a:t>
            </a:r>
            <a:r>
              <a:rPr lang="zh-CN" altLang="en-US" dirty="0" smtClean="0">
                <a:latin typeface="+mn-lt"/>
                <a:ea typeface="+mn-ea"/>
              </a:rPr>
              <a:t>平台的电视墙代理服务，采用</a:t>
            </a:r>
            <a:r>
              <a:rPr lang="en-US" altLang="zh-CN" dirty="0" err="1" smtClean="0">
                <a:latin typeface="+mn-lt"/>
                <a:ea typeface="+mn-ea"/>
              </a:rPr>
              <a:t>iPad</a:t>
            </a:r>
            <a:r>
              <a:rPr lang="zh-CN" altLang="en-US" dirty="0" smtClean="0">
                <a:latin typeface="+mn-lt"/>
                <a:ea typeface="+mn-ea"/>
              </a:rPr>
              <a:t>特殊的用户交互方式实现了监控点上墙、大屏场景切换以及用户切换等功能。指尖轻轻拖动监控点就可以实现“开始或停止解码”操作，在</a:t>
            </a:r>
            <a:r>
              <a:rPr lang="en-US" altLang="zh-CN" dirty="0" err="1" smtClean="0">
                <a:latin typeface="+mn-lt"/>
                <a:ea typeface="+mn-ea"/>
              </a:rPr>
              <a:t>iPad</a:t>
            </a:r>
            <a:r>
              <a:rPr lang="zh-CN" altLang="en-US" dirty="0" smtClean="0">
                <a:latin typeface="+mn-lt"/>
                <a:ea typeface="+mn-ea"/>
              </a:rPr>
              <a:t>上切换一个场景，就可以实现监视屏上的拼接与开窗，另外还可实时刷新监控点信息，在多块大屏间随意切换上墙监控点。</a:t>
            </a:r>
            <a:endParaRPr lang="en-US" altLang="zh-CN" dirty="0" smtClean="0">
              <a:latin typeface="+mn-lt"/>
              <a:ea typeface="+mn-ea"/>
            </a:endParaRPr>
          </a:p>
          <a:p>
            <a:pPr>
              <a:defRPr/>
            </a:pPr>
            <a:r>
              <a:rPr lang="en-US" altLang="zh-CN" dirty="0" smtClean="0">
                <a:latin typeface="+mn-lt"/>
                <a:ea typeface="+mn-ea"/>
              </a:rPr>
              <a:t>     </a:t>
            </a:r>
            <a:r>
              <a:rPr lang="zh-CN" altLang="en-US" dirty="0" smtClean="0">
                <a:latin typeface="+mn-lt"/>
                <a:ea typeface="+mn-ea"/>
              </a:rPr>
              <a:t>在海南航空运控部</a:t>
            </a:r>
            <a:r>
              <a:rPr lang="en-US" altLang="zh-CN" dirty="0" smtClean="0">
                <a:latin typeface="+mn-lt"/>
                <a:ea typeface="+mn-ea"/>
              </a:rPr>
              <a:t>FOC</a:t>
            </a:r>
            <a:r>
              <a:rPr lang="zh-CN" altLang="en-US" dirty="0" smtClean="0">
                <a:latin typeface="+mn-lt"/>
                <a:ea typeface="+mn-ea"/>
              </a:rPr>
              <a:t>办公区液晶航显大屏项目中成功应用。项目总负责人</a:t>
            </a:r>
            <a:r>
              <a:rPr lang="en-US" altLang="zh-CN" dirty="0" smtClean="0">
                <a:latin typeface="+mn-lt"/>
                <a:ea typeface="+mn-ea"/>
              </a:rPr>
              <a:t>——</a:t>
            </a:r>
            <a:r>
              <a:rPr lang="zh-CN" altLang="en-US" dirty="0" smtClean="0">
                <a:latin typeface="+mn-lt"/>
                <a:ea typeface="+mn-ea"/>
              </a:rPr>
              <a:t>海南航空</a:t>
            </a:r>
            <a:r>
              <a:rPr lang="en-US" altLang="zh-CN" dirty="0" smtClean="0">
                <a:latin typeface="+mn-lt"/>
                <a:ea typeface="+mn-ea"/>
              </a:rPr>
              <a:t>FOC</a:t>
            </a:r>
            <a:r>
              <a:rPr lang="zh-CN" altLang="en-US" dirty="0" smtClean="0">
                <a:latin typeface="+mn-lt"/>
                <a:ea typeface="+mn-ea"/>
              </a:rPr>
              <a:t>控制中心曹耀辉表示，海康威视</a:t>
            </a:r>
            <a:r>
              <a:rPr lang="en-US" altLang="zh-CN" dirty="0" err="1" smtClean="0">
                <a:latin typeface="+mn-lt"/>
                <a:ea typeface="+mn-ea"/>
              </a:rPr>
              <a:t>iPad</a:t>
            </a:r>
            <a:r>
              <a:rPr lang="zh-CN" altLang="en-US" dirty="0" smtClean="0">
                <a:latin typeface="+mn-lt"/>
                <a:ea typeface="+mn-ea"/>
              </a:rPr>
              <a:t>大屏控制客户端使用便捷，操作非常方便。</a:t>
            </a:r>
            <a:endParaRPr lang="en-US" altLang="zh-CN" dirty="0" smtClean="0">
              <a:latin typeface="+mn-lt"/>
              <a:ea typeface="+mn-ea"/>
            </a:endParaRP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60466A9A-1CFC-40E1-8536-BD05E368C090}" type="slidenum">
              <a:rPr lang="zh-CN" altLang="en-US" smtClean="0">
                <a:ea typeface="宋体" panose="02010600030101010101" pitchFamily="2" charset="-122"/>
              </a:rPr>
              <a:pPr/>
              <a:t>58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425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95FAB5CE-24B0-4C67-9909-A67AFCC3785F}" type="slidenum">
              <a:rPr lang="zh-CN" altLang="en-US" smtClean="0">
                <a:ea typeface="宋体" panose="02010600030101010101" pitchFamily="2" charset="-122"/>
              </a:rPr>
              <a:pPr/>
              <a:t>59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131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转码和</a:t>
            </a:r>
            <a:r>
              <a:rPr lang="en-US" altLang="zh-CN" smtClean="0">
                <a:latin typeface="Arial" panose="020B0604020202020204" pitchFamily="34" charset="0"/>
              </a:rPr>
              <a:t>X86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05515B-092B-4EE9-8025-101C4D72917D}" type="slidenum">
              <a:rPr lang="zh-CN" altLang="en-US" sz="1300" smtClean="0">
                <a:ea typeface="方正瘦金书_GBK"/>
              </a:rPr>
              <a:pPr>
                <a:spcBef>
                  <a:spcPct val="0"/>
                </a:spcBef>
              </a:pPr>
              <a:t>60</a:t>
            </a:fld>
            <a:endParaRPr lang="zh-CN" altLang="en-US" sz="1300" smtClean="0">
              <a:ea typeface="方正瘦金书_GBK"/>
            </a:endParaRPr>
          </a:p>
        </p:txBody>
      </p:sp>
    </p:spTree>
    <p:extLst>
      <p:ext uri="{BB962C8B-B14F-4D97-AF65-F5344CB8AC3E}">
        <p14:creationId xmlns:p14="http://schemas.microsoft.com/office/powerpoint/2010/main" val="197296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72F6F2B-4C5E-4DB1-B18C-DDA83726E685}" type="slidenum">
              <a:rPr lang="zh-CN" altLang="en-US" sz="1300" smtClean="0">
                <a:ea typeface="方正瘦金书_GBK"/>
              </a:rPr>
              <a:pPr>
                <a:spcBef>
                  <a:spcPct val="0"/>
                </a:spcBef>
              </a:pPr>
              <a:t>64</a:t>
            </a:fld>
            <a:endParaRPr lang="zh-CN" altLang="en-US" sz="1300" smtClean="0">
              <a:ea typeface="方正瘦金书_GBK"/>
            </a:endParaRPr>
          </a:p>
        </p:txBody>
      </p:sp>
    </p:spTree>
    <p:extLst>
      <p:ext uri="{BB962C8B-B14F-4D97-AF65-F5344CB8AC3E}">
        <p14:creationId xmlns:p14="http://schemas.microsoft.com/office/powerpoint/2010/main" val="36888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A550DD56-57F4-41A4-933D-DADE2D8448B6}" type="slidenum">
              <a:rPr lang="zh-CN" altLang="en-US" smtClean="0">
                <a:ea typeface="宋体" panose="02010600030101010101" pitchFamily="2" charset="-122"/>
              </a:rPr>
              <a:pPr/>
              <a:t>67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856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D8225857-69B1-4A9C-8D21-884CB73D9312}" type="slidenum">
              <a:rPr lang="zh-CN" altLang="en-US" smtClean="0">
                <a:ea typeface="宋体" panose="02010600030101010101" pitchFamily="2" charset="-122"/>
              </a:rPr>
              <a:pPr/>
              <a:t>68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08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999A49-7856-4FF1-AF57-4A754CC6C0A6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33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军事基地外围巡逻方面的移动监控</a:t>
            </a:r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BDD52721-E4F3-4949-B052-F660AF749A61}" type="slidenum">
              <a:rPr lang="zh-CN" altLang="en-US" smtClean="0">
                <a:ea typeface="宋体" panose="02010600030101010101" pitchFamily="2" charset="-122"/>
              </a:rPr>
              <a:pPr/>
              <a:t>70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449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可以关联巡逻兵种的执勤等日常公务监控</a:t>
            </a: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D1C19E93-D5C2-4937-8FAA-1F67DE7728CD}" type="slidenum">
              <a:rPr lang="zh-CN" altLang="en-US" smtClean="0">
                <a:ea typeface="宋体" panose="02010600030101010101" pitchFamily="2" charset="-122"/>
              </a:rPr>
              <a:pPr/>
              <a:t>71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497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300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BBA383CE-4615-4660-A47A-8942547DFA9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72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064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这类功能，可以用在进入军事重地的社会车辆自动跟踪。</a:t>
            </a:r>
          </a:p>
        </p:txBody>
      </p:sp>
      <p:sp>
        <p:nvSpPr>
          <p:cNvPr id="135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FD90E541-71BF-49AC-97B6-CC4CE557C70B}" type="slidenum">
              <a:rPr lang="zh-CN" altLang="en-US" smtClean="0">
                <a:ea typeface="宋体" panose="02010600030101010101" pitchFamily="2" charset="-122"/>
              </a:rPr>
              <a:pPr/>
              <a:t>75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355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D09C28DD-BCE3-41C1-AE81-D0F692BD6DF1}" type="slidenum">
              <a:rPr lang="zh-CN" altLang="en-US" smtClean="0">
                <a:ea typeface="宋体" panose="02010600030101010101" pitchFamily="2" charset="-122"/>
              </a:rPr>
              <a:pPr/>
              <a:t>76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65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2E459EAB-F8E8-43E4-85F9-43B17B2E92FD}" type="slidenum">
              <a:rPr lang="en-US" altLang="zh-CN" smtClean="0">
                <a:ea typeface="宋体" panose="02010600030101010101" pitchFamily="2" charset="-122"/>
              </a:rPr>
              <a:pPr/>
              <a:t>78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27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左侧图像中的绿色温度，是用户事先通过软件确定观察点位，经过热成像摄像机采集分析后得出的。</a:t>
            </a:r>
            <a:endParaRPr lang="en-US" altLang="zh-CN" smtClean="0">
              <a:latin typeface="Arial" panose="020B0604020202020204" pitchFamily="34" charset="0"/>
            </a:endParaRPr>
          </a:p>
          <a:p>
            <a:r>
              <a:rPr lang="zh-CN" altLang="en-US" smtClean="0">
                <a:latin typeface="Arial" panose="020B0604020202020204" pitchFamily="34" charset="0"/>
              </a:rPr>
              <a:t>可见光摄像机：其实就是普通相机</a:t>
            </a:r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fld id="{C6C64DC8-D494-441B-9949-E97D1D4B6FC5}" type="slidenum">
              <a:rPr lang="zh-CN" altLang="en-US" smtClean="0">
                <a:ea typeface="宋体" panose="02010600030101010101" pitchFamily="2" charset="-122"/>
              </a:rPr>
              <a:pPr/>
              <a:t>79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591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999A49-7856-4FF1-AF57-4A754CC6C0A6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38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999A49-7856-4FF1-AF57-4A754CC6C0A6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6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999A49-7856-4FF1-AF57-4A754CC6C0A6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2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30128-D1C8-4417-8EE4-B49B37AE33A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927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30128-D1C8-4417-8EE4-B49B37AE33A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7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30128-D1C8-4417-8EE4-B49B37AE33A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2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240088" y="817563"/>
            <a:ext cx="32702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eaLnBrk="1" hangingPunct="1"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1501" y="1775355"/>
            <a:ext cx="4918604" cy="1082146"/>
          </a:xfrm>
        </p:spPr>
        <p:txBody>
          <a:bodyPr/>
          <a:lstStyle>
            <a:lvl1pPr>
              <a:defRPr sz="6000">
                <a:latin typeface="黑体" pitchFamily="2" charset="-122"/>
              </a:defRPr>
            </a:lvl1pPr>
          </a:lstStyle>
          <a:p>
            <a:r>
              <a:rPr lang="en-US" altLang="zh-CN"/>
              <a:t>PPT</a:t>
            </a:r>
            <a:r>
              <a:rPr lang="zh-CN" altLang="en-US"/>
              <a:t>演讲题目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10230" y="3517636"/>
            <a:ext cx="4380178" cy="759354"/>
          </a:xfrm>
        </p:spPr>
        <p:txBody>
          <a:bodyPr/>
          <a:lstStyle>
            <a:lvl1pPr marL="0" indent="0">
              <a:buFontTx/>
              <a:buNone/>
              <a:defRPr sz="1500">
                <a:ea typeface="黑体" pitchFamily="2" charset="-122"/>
              </a:defRPr>
            </a:lvl1pPr>
          </a:lstStyle>
          <a:p>
            <a:r>
              <a:rPr lang="zh-CN" altLang="en-US"/>
              <a:t>演讲人：杭州海康威视数字技术有限公司 胡扬忠</a:t>
            </a:r>
          </a:p>
          <a:p>
            <a:r>
              <a:rPr lang="en-US" altLang="zh-CN"/>
              <a:t>Email</a:t>
            </a:r>
            <a:r>
              <a:rPr lang="zh-CN" altLang="en-US"/>
              <a:t>：  </a:t>
            </a:r>
            <a:r>
              <a:rPr lang="en-US" altLang="zh-CN"/>
              <a:t>huyz@hikvision.com</a:t>
            </a:r>
          </a:p>
        </p:txBody>
      </p:sp>
    </p:spTree>
    <p:extLst>
      <p:ext uri="{BB962C8B-B14F-4D97-AF65-F5344CB8AC3E}">
        <p14:creationId xmlns:p14="http://schemas.microsoft.com/office/powerpoint/2010/main" val="238113579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260" y="228601"/>
            <a:ext cx="5507972" cy="288925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67362CE-89AD-4A2F-BC45-41FA50640D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37314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000" y="5297488"/>
            <a:ext cx="17780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03500" y="5297488"/>
            <a:ext cx="24130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08A885-E247-49FF-9A57-DE48C701E6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2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CF98B-A985-4A18-9075-BA5A7CFACA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81524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928" y="3672420"/>
            <a:ext cx="64770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928" y="2422261"/>
            <a:ext cx="64770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08E9F-F729-4EA5-ADF7-AC78710791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4129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0261" y="937951"/>
            <a:ext cx="3360208" cy="4287573"/>
          </a:xfrm>
        </p:spPr>
        <p:txBody>
          <a:bodyPr/>
          <a:lstStyle>
            <a:lvl1pPr>
              <a:defRPr sz="2333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667">
                <a:latin typeface="微软雅黑" pitchFamily="34" charset="-122"/>
                <a:ea typeface="微软雅黑" pitchFamily="34" charset="-122"/>
              </a:defRPr>
            </a:lvl3pPr>
            <a:lvl4pPr>
              <a:defRPr sz="1500">
                <a:latin typeface="微软雅黑" pitchFamily="34" charset="-122"/>
                <a:ea typeface="微软雅黑" pitchFamily="34" charset="-122"/>
              </a:defRPr>
            </a:lvl4pPr>
            <a:lvl5pPr>
              <a:defRPr sz="1500">
                <a:latin typeface="微软雅黑" pitchFamily="34" charset="-122"/>
                <a:ea typeface="微软雅黑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77471" y="937951"/>
            <a:ext cx="3361531" cy="4287573"/>
          </a:xfrm>
        </p:spPr>
        <p:txBody>
          <a:bodyPr/>
          <a:lstStyle>
            <a:lvl1pPr>
              <a:defRPr sz="2333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667">
                <a:latin typeface="微软雅黑" pitchFamily="34" charset="-122"/>
                <a:ea typeface="微软雅黑" pitchFamily="34" charset="-122"/>
              </a:defRPr>
            </a:lvl3pPr>
            <a:lvl4pPr>
              <a:defRPr sz="1500">
                <a:latin typeface="微软雅黑" pitchFamily="34" charset="-122"/>
                <a:ea typeface="微软雅黑" pitchFamily="34" charset="-122"/>
              </a:defRPr>
            </a:lvl4pPr>
            <a:lvl5pPr>
              <a:defRPr sz="1500">
                <a:latin typeface="微软雅黑" pitchFamily="34" charset="-122"/>
                <a:ea typeface="微软雅黑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1D899AF-65B8-4883-9451-1A430E7FEB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659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865"/>
            <a:ext cx="6858000" cy="952500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279264"/>
            <a:ext cx="3366823" cy="533135"/>
          </a:xfrm>
        </p:spPr>
        <p:txBody>
          <a:bodyPr anchor="b"/>
          <a:lstStyle>
            <a:lvl1pPr marL="0" indent="0"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1000" y="1812396"/>
            <a:ext cx="3366823" cy="3292740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1667">
                <a:latin typeface="微软雅黑" pitchFamily="34" charset="-122"/>
                <a:ea typeface="微软雅黑" pitchFamily="34" charset="-122"/>
              </a:defRPr>
            </a:lvl2pPr>
            <a:lvl3pPr>
              <a:defRPr sz="1500">
                <a:latin typeface="微软雅黑" pitchFamily="34" charset="-122"/>
                <a:ea typeface="微软雅黑" pitchFamily="34" charset="-122"/>
              </a:defRPr>
            </a:lvl3pPr>
            <a:lvl4pPr>
              <a:defRPr sz="1333">
                <a:latin typeface="微软雅黑" pitchFamily="34" charset="-122"/>
                <a:ea typeface="微软雅黑" pitchFamily="34" charset="-122"/>
              </a:defRPr>
            </a:lvl4pPr>
            <a:lvl5pPr>
              <a:defRPr sz="1333">
                <a:latin typeface="微软雅黑" pitchFamily="34" charset="-122"/>
                <a:ea typeface="微软雅黑" pitchFamily="34" charset="-122"/>
              </a:defRPr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70855" y="1279264"/>
            <a:ext cx="3368146" cy="533135"/>
          </a:xfrm>
        </p:spPr>
        <p:txBody>
          <a:bodyPr anchor="b"/>
          <a:lstStyle>
            <a:lvl1pPr marL="0" indent="0"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70855" y="1812396"/>
            <a:ext cx="3368146" cy="3292740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1667">
                <a:latin typeface="微软雅黑" pitchFamily="34" charset="-122"/>
                <a:ea typeface="微软雅黑" pitchFamily="34" charset="-122"/>
              </a:defRPr>
            </a:lvl2pPr>
            <a:lvl3pPr>
              <a:defRPr sz="1500">
                <a:latin typeface="微软雅黑" pitchFamily="34" charset="-122"/>
                <a:ea typeface="微软雅黑" pitchFamily="34" charset="-122"/>
              </a:defRPr>
            </a:lvl3pPr>
            <a:lvl4pPr>
              <a:defRPr sz="1333">
                <a:latin typeface="微软雅黑" pitchFamily="34" charset="-122"/>
                <a:ea typeface="微软雅黑" pitchFamily="34" charset="-122"/>
              </a:defRPr>
            </a:lvl4pPr>
            <a:lvl5pPr>
              <a:defRPr sz="1333">
                <a:latin typeface="微软雅黑" pitchFamily="34" charset="-122"/>
                <a:ea typeface="微软雅黑" pitchFamily="34" charset="-122"/>
              </a:defRPr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B25C-BF4A-48D7-8EEF-B66EA4A26D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7189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30FD165-5241-46C3-BF6E-84C0ED395B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9042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DD18B-C986-46E8-893E-0C5D3EE9A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0090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1" y="227545"/>
            <a:ext cx="2506928" cy="968375"/>
          </a:xfrm>
        </p:spPr>
        <p:txBody>
          <a:bodyPr anchor="b"/>
          <a:lstStyle>
            <a:lvl1pPr algn="l">
              <a:defRPr sz="16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9208" y="227542"/>
            <a:ext cx="4259792" cy="4877594"/>
          </a:xfrm>
        </p:spPr>
        <p:txBody>
          <a:bodyPr/>
          <a:lstStyle>
            <a:lvl1pPr>
              <a:defRPr sz="2667">
                <a:latin typeface="微软雅黑" pitchFamily="34" charset="-122"/>
                <a:ea typeface="微软雅黑" pitchFamily="34" charset="-122"/>
              </a:defRPr>
            </a:lvl1pPr>
            <a:lvl2pPr>
              <a:defRPr sz="2333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667">
                <a:latin typeface="微软雅黑" pitchFamily="34" charset="-122"/>
                <a:ea typeface="微软雅黑" pitchFamily="34" charset="-122"/>
              </a:defRPr>
            </a:lvl4pPr>
            <a:lvl5pPr>
              <a:defRPr sz="1667">
                <a:latin typeface="微软雅黑" pitchFamily="34" charset="-122"/>
                <a:ea typeface="微软雅黑" pitchFamily="34" charset="-122"/>
              </a:defRPr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1" y="1195920"/>
            <a:ext cx="2506928" cy="3909219"/>
          </a:xfrm>
        </p:spPr>
        <p:txBody>
          <a:bodyPr/>
          <a:lstStyle>
            <a:lvl1pPr marL="0" indent="0">
              <a:buNone/>
              <a:defRPr sz="1167">
                <a:latin typeface="微软雅黑" pitchFamily="34" charset="-122"/>
                <a:ea typeface="微软雅黑" pitchFamily="34" charset="-122"/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E69780D-0E14-4BA1-9591-CD82A0A78D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12613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3573" y="4000500"/>
            <a:ext cx="4572000" cy="472282"/>
          </a:xfrm>
        </p:spPr>
        <p:txBody>
          <a:bodyPr anchor="b"/>
          <a:lstStyle>
            <a:lvl1pPr algn="l">
              <a:defRPr sz="1667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93573" y="510646"/>
            <a:ext cx="4572000" cy="3429000"/>
          </a:xfrm>
        </p:spPr>
        <p:txBody>
          <a:bodyPr/>
          <a:lstStyle>
            <a:lvl1pPr marL="0" indent="0">
              <a:buNone/>
              <a:defRPr sz="2667">
                <a:latin typeface="微软雅黑" pitchFamily="34" charset="-122"/>
                <a:ea typeface="微软雅黑" pitchFamily="34" charset="-122"/>
              </a:defRPr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93573" y="4472782"/>
            <a:ext cx="4572000" cy="670718"/>
          </a:xfrm>
        </p:spPr>
        <p:txBody>
          <a:bodyPr/>
          <a:lstStyle>
            <a:lvl1pPr marL="0" indent="0">
              <a:buNone/>
              <a:defRPr sz="1167">
                <a:latin typeface="微软雅黑" pitchFamily="34" charset="-122"/>
                <a:ea typeface="微软雅黑" pitchFamily="34" charset="-122"/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85B3581-3610-4F6B-A2D0-1E7491EA2A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50527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228600"/>
            <a:ext cx="5435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0525" y="938213"/>
            <a:ext cx="6848475" cy="428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80225" y="5475288"/>
            <a:ext cx="668338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33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DBD97F0-E0B1-4DAD-9EBC-5178C12B26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83" r:id="rId2"/>
    <p:sldLayoutId id="2147484484" r:id="rId3"/>
    <p:sldLayoutId id="2147484488" r:id="rId4"/>
    <p:sldLayoutId id="2147484485" r:id="rId5"/>
    <p:sldLayoutId id="2147484489" r:id="rId6"/>
    <p:sldLayoutId id="2147484486" r:id="rId7"/>
    <p:sldLayoutId id="2147484490" r:id="rId8"/>
    <p:sldLayoutId id="2147484491" r:id="rId9"/>
    <p:sldLayoutId id="2147484492" r:id="rId10"/>
    <p:sldLayoutId id="2147484493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黑体" pitchFamily="2" charset="-122"/>
        </a:defRPr>
      </a:lvl5pPr>
      <a:lvl6pPr marL="380985" algn="l" rtl="0" fontAlgn="base">
        <a:spcBef>
          <a:spcPct val="0"/>
        </a:spcBef>
        <a:spcAft>
          <a:spcPct val="0"/>
        </a:spcAft>
        <a:defRPr sz="2667">
          <a:solidFill>
            <a:schemeClr val="tx2"/>
          </a:solidFill>
          <a:latin typeface="Arial" charset="0"/>
          <a:ea typeface="黑体" pitchFamily="2" charset="-122"/>
        </a:defRPr>
      </a:lvl6pPr>
      <a:lvl7pPr marL="761970" algn="l" rtl="0" fontAlgn="base">
        <a:spcBef>
          <a:spcPct val="0"/>
        </a:spcBef>
        <a:spcAft>
          <a:spcPct val="0"/>
        </a:spcAft>
        <a:defRPr sz="2667">
          <a:solidFill>
            <a:schemeClr val="tx2"/>
          </a:solidFill>
          <a:latin typeface="Arial" charset="0"/>
          <a:ea typeface="黑体" pitchFamily="2" charset="-122"/>
        </a:defRPr>
      </a:lvl7pPr>
      <a:lvl8pPr marL="1142954" algn="l" rtl="0" fontAlgn="base">
        <a:spcBef>
          <a:spcPct val="0"/>
        </a:spcBef>
        <a:spcAft>
          <a:spcPct val="0"/>
        </a:spcAft>
        <a:defRPr sz="2667">
          <a:solidFill>
            <a:schemeClr val="tx2"/>
          </a:solidFill>
          <a:latin typeface="Arial" charset="0"/>
          <a:ea typeface="黑体" pitchFamily="2" charset="-122"/>
        </a:defRPr>
      </a:lvl8pPr>
      <a:lvl9pPr marL="1523939" algn="l" rtl="0" fontAlgn="base">
        <a:spcBef>
          <a:spcPct val="0"/>
        </a:spcBef>
        <a:spcAft>
          <a:spcPct val="0"/>
        </a:spcAft>
        <a:defRPr sz="2667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284163" indent="-284163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17538" indent="-236538" algn="l" rtl="0" eaLnBrk="0" fontAlgn="base" hangingPunct="0">
        <a:spcBef>
          <a:spcPct val="2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950913" indent="-1889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31913" indent="-18891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1712913" indent="-18891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  <a:ea typeface="+mn-ea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  <a:ea typeface="+mn-ea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  <a:ea typeface="+mn-ea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Char char="»"/>
        <a:defRPr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video" Target="NULL" TargetMode="External"/><Relationship Id="rId7" Type="http://schemas.openxmlformats.org/officeDocument/2006/relationships/image" Target="../media/image7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4" Type="http://schemas.microsoft.com/office/2007/relationships/media" Target="../media/media2.wm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26" Type="http://schemas.openxmlformats.org/officeDocument/2006/relationships/image" Target="../media/image27.jpe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24" Type="http://schemas.openxmlformats.org/officeDocument/2006/relationships/image" Target="../media/image25.png"/><Relationship Id="rId32" Type="http://schemas.openxmlformats.org/officeDocument/2006/relationships/image" Target="../media/image33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Relationship Id="rId30" Type="http://schemas.openxmlformats.org/officeDocument/2006/relationships/image" Target="../media/image31.png"/><Relationship Id="rId8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jpe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7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22.png"/><Relationship Id="rId5" Type="http://schemas.openxmlformats.org/officeDocument/2006/relationships/image" Target="../media/image38.png"/><Relationship Id="rId15" Type="http://schemas.openxmlformats.org/officeDocument/2006/relationships/image" Target="../media/image48.jpe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0.jpe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" Type="http://schemas.openxmlformats.org/officeDocument/2006/relationships/image" Target="../media/image182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jpe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3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jpeg"/><Relationship Id="rId22" Type="http://schemas.openxmlformats.org/officeDocument/2006/relationships/image" Target="../media/image201.png"/><Relationship Id="rId27" Type="http://schemas.openxmlformats.org/officeDocument/2006/relationships/image" Target="../media/image206.jpeg"/><Relationship Id="rId30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5.png"/><Relationship Id="rId5" Type="http://schemas.openxmlformats.org/officeDocument/2006/relationships/image" Target="../media/image224.jpeg"/><Relationship Id="rId4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9.jpeg"/><Relationship Id="rId4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jpeg"/><Relationship Id="rId3" Type="http://schemas.openxmlformats.org/officeDocument/2006/relationships/image" Target="../media/image231.jpeg"/><Relationship Id="rId7" Type="http://schemas.openxmlformats.org/officeDocument/2006/relationships/image" Target="../media/image235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1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9.jpeg"/><Relationship Id="rId5" Type="http://schemas.openxmlformats.org/officeDocument/2006/relationships/image" Target="../media/image238.jpe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2.jpeg"/><Relationship Id="rId4" Type="http://schemas.openxmlformats.org/officeDocument/2006/relationships/image" Target="../media/image241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C:\Documents and Settings\DingQi\桌面\封面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7938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1"/>
          <p:cNvSpPr txBox="1">
            <a:spLocks noChangeArrowheads="1"/>
          </p:cNvSpPr>
          <p:nvPr/>
        </p:nvSpPr>
        <p:spPr bwMode="auto">
          <a:xfrm>
            <a:off x="0" y="3757613"/>
            <a:ext cx="7620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海康威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视产品线交流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三码流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70831" y="1417340"/>
            <a:ext cx="6249073" cy="2696436"/>
            <a:chOff x="467544" y="1700808"/>
            <a:chExt cx="7498888" cy="3235723"/>
          </a:xfrm>
        </p:grpSpPr>
        <p:sp>
          <p:nvSpPr>
            <p:cNvPr id="7" name="TextBox 6"/>
            <p:cNvSpPr txBox="1"/>
            <p:nvPr/>
          </p:nvSpPr>
          <p:spPr>
            <a:xfrm>
              <a:off x="2632083" y="2324215"/>
              <a:ext cx="836826" cy="32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主码流</a:t>
              </a:r>
            </a:p>
          </p:txBody>
        </p:sp>
        <p:pic>
          <p:nvPicPr>
            <p:cNvPr id="8" name="图片 7" descr="PC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3973" y="2915940"/>
              <a:ext cx="950900" cy="1031055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3730939" y="2354669"/>
              <a:ext cx="998990" cy="665993"/>
              <a:chOff x="3741921" y="3798931"/>
              <a:chExt cx="998990" cy="665993"/>
            </a:xfrm>
          </p:grpSpPr>
          <p:pic>
            <p:nvPicPr>
              <p:cNvPr id="30" name="图片 29" descr="网络云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436226">
                <a:off x="3741921" y="3798931"/>
                <a:ext cx="998990" cy="665993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923929" y="3984278"/>
                <a:ext cx="792088" cy="356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网络</a:t>
                </a:r>
                <a:r>
                  <a:rPr lang="en-US" altLang="zh-CN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1</a:t>
                </a:r>
                <a:endParaRPr lang="zh-CN" altLang="en-US" sz="1333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endParaRPr>
              </a:p>
            </p:txBody>
          </p:sp>
        </p:grpSp>
        <p:sp>
          <p:nvSpPr>
            <p:cNvPr id="10" name="Freeform 21"/>
            <p:cNvSpPr>
              <a:spLocks/>
            </p:cNvSpPr>
            <p:nvPr/>
          </p:nvSpPr>
          <p:spPr bwMode="gray">
            <a:xfrm rot="10800000" flipH="1">
              <a:off x="4872240" y="2216334"/>
              <a:ext cx="1548869" cy="705642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  <a:scene3d>
              <a:camera prst="orthographicFront">
                <a:rot lat="0" lon="10800000" rev="0"/>
              </a:camera>
              <a:lightRig rig="threePt" dir="t"/>
            </a:scene3d>
            <a:sp3d/>
          </p:spPr>
          <p:txBody>
            <a:bodyPr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gray">
            <a:xfrm rot="12112380" flipH="1">
              <a:off x="2827149" y="3191262"/>
              <a:ext cx="831279" cy="720080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  <a:scene3d>
              <a:camera prst="orthographicFront">
                <a:rot lat="0" lon="10800000" rev="0"/>
              </a:camera>
              <a:lightRig rig="threePt" dir="t"/>
            </a:scene3d>
            <a:sp3d/>
          </p:spPr>
          <p:txBody>
            <a:bodyPr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gray">
            <a:xfrm rot="19861408" flipH="1">
              <a:off x="2821810" y="2447006"/>
              <a:ext cx="831279" cy="720080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pic>
          <p:nvPicPr>
            <p:cNvPr id="13" name="图片 12" descr="手机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6827" y="4154131"/>
              <a:ext cx="645192" cy="504056"/>
            </a:xfrm>
            <a:prstGeom prst="rect">
              <a:avLst/>
            </a:prstGeom>
          </p:spPr>
        </p:pic>
        <p:sp>
          <p:nvSpPr>
            <p:cNvPr id="14" name="Freeform 21"/>
            <p:cNvSpPr>
              <a:spLocks/>
            </p:cNvSpPr>
            <p:nvPr/>
          </p:nvSpPr>
          <p:spPr bwMode="gray">
            <a:xfrm rot="20146904" flipH="1">
              <a:off x="2805401" y="3874836"/>
              <a:ext cx="864096" cy="759874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pic>
          <p:nvPicPr>
            <p:cNvPr id="15" name="Picture 2" descr="C:\Users\chengwei\AppData\Roaming\Foxmail\FoxmailTemp(154)\4(01-14-20-17-16)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2468" t="27901" r="15935" b="20058"/>
            <a:stretch/>
          </p:blipFill>
          <p:spPr bwMode="auto">
            <a:xfrm>
              <a:off x="467544" y="2695247"/>
              <a:ext cx="2112868" cy="125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3746609" y="3921776"/>
              <a:ext cx="998990" cy="665993"/>
              <a:chOff x="3741921" y="3798931"/>
              <a:chExt cx="998990" cy="665993"/>
            </a:xfrm>
          </p:grpSpPr>
          <p:pic>
            <p:nvPicPr>
              <p:cNvPr id="28" name="图片 27" descr="网络云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436226">
                <a:off x="3741921" y="3798931"/>
                <a:ext cx="998990" cy="665993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3923929" y="3984278"/>
                <a:ext cx="792088" cy="356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网络</a:t>
                </a:r>
                <a:r>
                  <a:rPr lang="en-US" altLang="zh-CN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3</a:t>
                </a:r>
                <a:endParaRPr lang="zh-CN" altLang="en-US" sz="1333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endParaRPr>
              </a:p>
            </p:txBody>
          </p:sp>
        </p:grpSp>
        <p:sp>
          <p:nvSpPr>
            <p:cNvPr id="17" name="Freeform 21"/>
            <p:cNvSpPr>
              <a:spLocks/>
            </p:cNvSpPr>
            <p:nvPr/>
          </p:nvSpPr>
          <p:spPr bwMode="gray">
            <a:xfrm rot="21028582" flipH="1">
              <a:off x="4941488" y="3991662"/>
              <a:ext cx="1654757" cy="911304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34827" y="2636873"/>
              <a:ext cx="1331605" cy="54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局域网</a:t>
              </a:r>
              <a:r>
                <a:rPr lang="en-US" altLang="zh-CN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-</a:t>
              </a:r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客户端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35537" y="3898366"/>
              <a:ext cx="1223426" cy="32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公网</a:t>
              </a:r>
              <a:r>
                <a:rPr lang="en-US" altLang="zh-CN" sz="1167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-</a:t>
              </a:r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客户端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3973" y="4610210"/>
              <a:ext cx="941332" cy="32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手机预览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743733" y="3136334"/>
              <a:ext cx="998990" cy="665993"/>
              <a:chOff x="3741921" y="3798931"/>
              <a:chExt cx="998990" cy="665993"/>
            </a:xfrm>
          </p:grpSpPr>
          <p:pic>
            <p:nvPicPr>
              <p:cNvPr id="26" name="图片 25" descr="网络云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436226">
                <a:off x="3741921" y="3798931"/>
                <a:ext cx="998990" cy="665993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3923929" y="3984278"/>
                <a:ext cx="792088" cy="356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网络</a:t>
                </a:r>
                <a:r>
                  <a:rPr lang="en-US" altLang="zh-CN" sz="1333" dirty="0">
                    <a:latin typeface="微软雅黑" pitchFamily="34" charset="-122"/>
                    <a:ea typeface="微软雅黑" pitchFamily="34" charset="-122"/>
                    <a:cs typeface="Angsana New" pitchFamily="18" charset="-34"/>
                  </a:rPr>
                  <a:t>2</a:t>
                </a:r>
                <a:endParaRPr lang="zh-CN" altLang="en-US" sz="1333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endParaRPr>
              </a:p>
            </p:txBody>
          </p:sp>
        </p:grpSp>
        <p:sp>
          <p:nvSpPr>
            <p:cNvPr id="22" name="Freeform 21"/>
            <p:cNvSpPr>
              <a:spLocks/>
            </p:cNvSpPr>
            <p:nvPr/>
          </p:nvSpPr>
          <p:spPr bwMode="gray">
            <a:xfrm rot="11806201" flipH="1">
              <a:off x="4953257" y="2995913"/>
              <a:ext cx="1617131" cy="861129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  <a:scene3d>
              <a:camera prst="orthographicFront">
                <a:rot lat="0" lon="10800000" rev="0"/>
              </a:camera>
              <a:lightRig rig="threePt" dir="t"/>
            </a:scene3d>
            <a:sp3d/>
          </p:spPr>
          <p:txBody>
            <a:bodyPr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5072" y="3062333"/>
              <a:ext cx="978269" cy="32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第三码流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35002" y="3788445"/>
              <a:ext cx="833906" cy="32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7" b="1" dirty="0">
                  <a:latin typeface="微软雅黑" pitchFamily="34" charset="-122"/>
                  <a:ea typeface="微软雅黑" pitchFamily="34" charset="-122"/>
                  <a:cs typeface="Angsana New" pitchFamily="18" charset="-34"/>
                </a:rPr>
                <a:t>子码流</a:t>
              </a:r>
            </a:p>
          </p:txBody>
        </p:sp>
        <p:pic>
          <p:nvPicPr>
            <p:cNvPr id="25" name="图片 24" descr="PC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2962" y="1700808"/>
              <a:ext cx="950900" cy="1031055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504368" y="1496644"/>
            <a:ext cx="1227767" cy="63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1080p,25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帧</a:t>
            </a:r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,</a:t>
            </a:r>
          </a:p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H.264,ROI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开启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8523" y="2320789"/>
            <a:ext cx="1380153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4CIF,25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帧</a:t>
            </a:r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,</a:t>
            </a:r>
          </a:p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MPEG4,ROI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关闭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70074" y="3157038"/>
            <a:ext cx="1380153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1080p,5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帧</a:t>
            </a:r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,</a:t>
            </a:r>
          </a:p>
          <a:p>
            <a:r>
              <a:rPr lang="en-US" altLang="zh-CN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MJPEG,ROI</a:t>
            </a:r>
            <a:r>
              <a:rPr lang="zh-CN" altLang="en-US" sz="11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ngsana New" pitchFamily="18" charset="-34"/>
              </a:rPr>
              <a:t>关闭</a:t>
            </a:r>
          </a:p>
        </p:txBody>
      </p:sp>
      <p:sp>
        <p:nvSpPr>
          <p:cNvPr id="38" name="矩形 37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支持三码流同时输出，</a:t>
            </a:r>
            <a:r>
              <a:rPr lang="en-US" altLang="zh-CN" sz="1167" dirty="0">
                <a:solidFill>
                  <a:schemeClr val="tx1"/>
                </a:solidFill>
                <a:latin typeface="+mj-ea"/>
              </a:rPr>
              <a:t>2</a:t>
            </a: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路高清码流，</a:t>
            </a:r>
            <a:r>
              <a:rPr lang="en-US" altLang="zh-CN" sz="1167" dirty="0">
                <a:solidFill>
                  <a:schemeClr val="tx1"/>
                </a:solidFill>
                <a:latin typeface="+mj-ea"/>
              </a:rPr>
              <a:t>1</a:t>
            </a: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路标清码流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三路码流可分别设置不同分辨率、帧率、编码格式</a:t>
            </a:r>
            <a:r>
              <a:rPr lang="en-US" altLang="zh-CN" sz="1167" dirty="0">
                <a:solidFill>
                  <a:schemeClr val="tx1"/>
                </a:solidFill>
                <a:latin typeface="+mj-ea"/>
              </a:rPr>
              <a:t>(H.264/MJPEG/MPEG4)</a:t>
            </a:r>
            <a:endParaRPr lang="en-US" altLang="zh-CN" sz="11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47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智能编码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20</a:t>
            </a:r>
            <a:r>
              <a:rPr lang="zh-CN" altLang="en-US" sz="1667" dirty="0"/>
              <a:t>路预览上限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67" y="1777380"/>
            <a:ext cx="6100328" cy="243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</a:rPr>
              <a:t>总带宽提升至</a:t>
            </a:r>
            <a:r>
              <a:rPr lang="en-US" altLang="zh-CN" sz="1167" dirty="0">
                <a:solidFill>
                  <a:schemeClr val="tx1"/>
                </a:solidFill>
              </a:rPr>
              <a:t>60M</a:t>
            </a:r>
            <a:r>
              <a:rPr lang="zh-CN" altLang="en-US" sz="1167" dirty="0">
                <a:solidFill>
                  <a:schemeClr val="tx1"/>
                </a:solidFill>
              </a:rPr>
              <a:t>，可满足</a:t>
            </a:r>
            <a:r>
              <a:rPr lang="en-US" altLang="zh-CN" sz="1167" dirty="0">
                <a:solidFill>
                  <a:schemeClr val="tx1"/>
                </a:solidFill>
              </a:rPr>
              <a:t>20</a:t>
            </a:r>
            <a:r>
              <a:rPr lang="zh-CN" altLang="en-US" sz="1167" dirty="0">
                <a:solidFill>
                  <a:schemeClr val="tx1"/>
                </a:solidFill>
              </a:rPr>
              <a:t>路同时在线预览</a:t>
            </a:r>
          </a:p>
        </p:txBody>
      </p:sp>
    </p:spTree>
    <p:extLst>
      <p:ext uri="{BB962C8B-B14F-4D97-AF65-F5344CB8AC3E}">
        <p14:creationId xmlns:p14="http://schemas.microsoft.com/office/powerpoint/2010/main" val="1326804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智能编码</a:t>
            </a:r>
          </a:p>
        </p:txBody>
      </p:sp>
      <p:pic>
        <p:nvPicPr>
          <p:cNvPr id="7170" name="Picture 2" descr="C:\Users\chengwei\Web\CaptureFiles\2013-05-07\172.8.2.16_01_201305071706373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493" y="1371501"/>
            <a:ext cx="1544703" cy="274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chengwei\Web\CaptureFiles\2013-05-07\172.8.2.16_01_2013050717072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164" y="2098301"/>
            <a:ext cx="2935468" cy="16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走廊模式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89621" y="4537687"/>
            <a:ext cx="6821694" cy="900000"/>
            <a:chOff x="539552" y="5265204"/>
            <a:chExt cx="8186033" cy="864000"/>
          </a:xfrm>
        </p:grpSpPr>
        <p:sp>
          <p:nvSpPr>
            <p:cNvPr id="9" name="矩形 8"/>
            <p:cNvSpPr/>
            <p:nvPr/>
          </p:nvSpPr>
          <p:spPr>
            <a:xfrm>
              <a:off x="805585" y="5265204"/>
              <a:ext cx="7920000" cy="864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在例如楼梯、走廊、通道、公路、跑道、隧道等类似狭长的监控场景下，传统的摄像机视野中图像的左右边缘区域是多余的，浪费了带宽和存储空间。</a:t>
              </a:r>
              <a:endParaRPr lang="en-US" altLang="zh-CN" sz="1333" dirty="0">
                <a:solidFill>
                  <a:schemeClr val="tx1"/>
                </a:solidFill>
              </a:endParaRPr>
            </a:p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海康威视</a:t>
              </a:r>
              <a:r>
                <a:rPr lang="en-US" altLang="zh-CN" sz="1333" dirty="0">
                  <a:solidFill>
                    <a:schemeClr val="tx1"/>
                  </a:solidFill>
                </a:rPr>
                <a:t>4</a:t>
              </a:r>
              <a:r>
                <a:rPr lang="zh-CN" altLang="en-US" sz="1333" dirty="0">
                  <a:solidFill>
                    <a:schemeClr val="tx1"/>
                  </a:solidFill>
                </a:rPr>
                <a:t>系列专业型网络摄像机具备走廊模式，开启后可使纵横比为</a:t>
              </a:r>
              <a:r>
                <a:rPr lang="en-US" altLang="zh-CN" sz="1333" dirty="0">
                  <a:solidFill>
                    <a:schemeClr val="tx1"/>
                  </a:solidFill>
                </a:rPr>
                <a:t>16:9</a:t>
              </a:r>
              <a:r>
                <a:rPr lang="zh-CN" altLang="en-US" sz="1333" dirty="0">
                  <a:solidFill>
                    <a:schemeClr val="tx1"/>
                  </a:solidFill>
                </a:rPr>
                <a:t>的网络摄像机呈现</a:t>
              </a:r>
              <a:r>
                <a:rPr lang="en-US" altLang="zh-CN" sz="1333" dirty="0">
                  <a:solidFill>
                    <a:schemeClr val="tx1"/>
                  </a:solidFill>
                </a:rPr>
                <a:t>9:16</a:t>
              </a:r>
              <a:r>
                <a:rPr lang="zh-CN" altLang="en-US" sz="1333" dirty="0">
                  <a:solidFill>
                    <a:schemeClr val="tx1"/>
                  </a:solidFill>
                </a:rPr>
                <a:t>的纵横比，从而避免带宽和存储空间浪费</a:t>
              </a:r>
              <a:endParaRPr lang="zh-CN" altLang="zh-CN" sz="1333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265204"/>
              <a:ext cx="25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  <p:cxnSp>
        <p:nvCxnSpPr>
          <p:cNvPr id="5" name="直接箭头连接符 4"/>
          <p:cNvCxnSpPr/>
          <p:nvPr/>
        </p:nvCxnSpPr>
        <p:spPr>
          <a:xfrm flipV="1">
            <a:off x="617812" y="1837387"/>
            <a:ext cx="0" cy="2067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18301" y="3904794"/>
            <a:ext cx="325170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087984" y="1315153"/>
            <a:ext cx="489" cy="2922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088472" y="4237653"/>
            <a:ext cx="1860207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9614" y="1837387"/>
            <a:ext cx="22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0" y="3747038"/>
            <a:ext cx="42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68426" y="1315153"/>
            <a:ext cx="42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8680" y="4083765"/>
            <a:ext cx="22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3870007" y="2857500"/>
            <a:ext cx="1140127" cy="54006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>
              <a:latin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11314" y="2490201"/>
            <a:ext cx="85879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走廊模式开启</a:t>
            </a:r>
          </a:p>
        </p:txBody>
      </p:sp>
    </p:spTree>
    <p:extLst>
      <p:ext uri="{BB962C8B-B14F-4D97-AF65-F5344CB8AC3E}">
        <p14:creationId xmlns:p14="http://schemas.microsoft.com/office/powerpoint/2010/main" val="564781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664" y="1677690"/>
            <a:ext cx="60606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【Smart  Detect</a:t>
            </a:r>
          </a:p>
          <a:p>
            <a:pPr algn="r"/>
            <a:r>
              <a:rPr lang="zh-CN" altLang="en-US" sz="5500" dirty="0">
                <a:solidFill>
                  <a:srgbClr val="C00000"/>
                </a:solidFill>
                <a:latin typeface="Bella Donna" pitchFamily="66" charset="0"/>
              </a:rPr>
              <a:t>智能侦测</a:t>
            </a:r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】</a:t>
            </a:r>
            <a:endParaRPr lang="zh-CN" altLang="en-US" sz="5500" dirty="0">
              <a:solidFill>
                <a:srgbClr val="C00000"/>
              </a:solidFill>
              <a:latin typeface="Bella Donn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9747" y="4057634"/>
            <a:ext cx="456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</a:rPr>
              <a:t>行为侦测、</a:t>
            </a:r>
            <a:r>
              <a:rPr lang="zh-CN" altLang="en-US" dirty="0" smtClean="0">
                <a:latin typeface="+mj-ea"/>
                <a:ea typeface="+mj-ea"/>
              </a:rPr>
              <a:t>人脸侦测、音频侦测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2832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智能侦测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行为侦测</a:t>
            </a:r>
          </a:p>
        </p:txBody>
      </p:sp>
      <p:sp>
        <p:nvSpPr>
          <p:cNvPr id="38" name="矩形 37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智能行为侦测功能支持对穿越警戒面、区域入侵的行为进行自动识别检测并联动报警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0" name="穿越警戒面—室外-高清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647" y="2197428"/>
            <a:ext cx="2868000" cy="1614000"/>
          </a:xfrm>
          <a:prstGeom prst="rect">
            <a:avLst/>
          </a:prstGeom>
        </p:spPr>
      </p:pic>
      <p:pic>
        <p:nvPicPr>
          <p:cNvPr id="41" name="区域入侵—室内-高清.wmv">
            <a:hlinkClick r:id="" action="ppaction://media"/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027.016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95611" y="2197427"/>
            <a:ext cx="2868000" cy="1614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75379" y="1815394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Verdana" pitchFamily="34" charset="0"/>
                <a:ea typeface="+mj-ea"/>
                <a:cs typeface="Verdana" pitchFamily="34" charset="0"/>
              </a:rPr>
              <a:t>穿越警戒面检测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09456" y="1815394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Verdana" pitchFamily="34" charset="0"/>
                <a:ea typeface="+mj-ea"/>
                <a:cs typeface="Verdana" pitchFamily="34" charset="0"/>
              </a:rPr>
              <a:t>区域入侵检测</a:t>
            </a:r>
          </a:p>
        </p:txBody>
      </p:sp>
    </p:spTree>
    <p:extLst>
      <p:ext uri="{BB962C8B-B14F-4D97-AF65-F5344CB8AC3E}">
        <p14:creationId xmlns:p14="http://schemas.microsoft.com/office/powerpoint/2010/main" val="3180517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智能侦测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人脸侦测</a:t>
            </a:r>
          </a:p>
        </p:txBody>
      </p:sp>
      <p:sp>
        <p:nvSpPr>
          <p:cNvPr id="38" name="矩形 37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人脸侦测技术采用模式识别技术，不受背景扰动的干扰，准确分析识别画面中出现的所有人脸的数量、位置、大小，同时通过智能跟踪技术，具备人脸跟踪功能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1" name="Picture 2" descr="2_副本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34" y="1597360"/>
            <a:ext cx="4917738" cy="27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697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智能侦测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音频侦测</a:t>
            </a:r>
          </a:p>
        </p:txBody>
      </p:sp>
      <p:sp>
        <p:nvSpPr>
          <p:cNvPr id="38" name="矩形 37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音频侦测功能可对声音的强度进行检测，对超过声音强度或突变量阈值的声音实现自动预警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9707" y="3287709"/>
            <a:ext cx="108012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7" dirty="0">
                <a:latin typeface="+mj-ea"/>
                <a:ea typeface="+mj-ea"/>
              </a:rPr>
              <a:t>检测拾音器无声音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8224" y="3287709"/>
            <a:ext cx="108012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7" dirty="0">
                <a:latin typeface="+mj-ea"/>
                <a:ea typeface="+mj-ea"/>
              </a:rPr>
              <a:t>环境噪音自动提醒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6742" y="3287709"/>
            <a:ext cx="108012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7" dirty="0">
                <a:latin typeface="+mj-ea"/>
                <a:ea typeface="+mj-ea"/>
              </a:rPr>
              <a:t>突发尖叫</a:t>
            </a:r>
            <a:r>
              <a:rPr lang="zh-CN" altLang="en-US" sz="1667" dirty="0">
                <a:latin typeface="+mj-ea"/>
              </a:rPr>
              <a:t>事件</a:t>
            </a:r>
            <a:r>
              <a:rPr lang="zh-CN" altLang="en-US" sz="1667" dirty="0">
                <a:latin typeface="+mj-ea"/>
                <a:ea typeface="+mj-ea"/>
              </a:rPr>
              <a:t>提醒</a:t>
            </a:r>
          </a:p>
        </p:txBody>
      </p:sp>
      <p:pic>
        <p:nvPicPr>
          <p:cNvPr id="12" name="Picture 2" descr="C:\Users\chengwei\AppData\Local\Temp\HZ$D.291.123\语音对讲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7263" y="1907926"/>
            <a:ext cx="1219306" cy="11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engwei\AppData\Local\Temp\HZ$D.291.124\模拟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845" y="1907926"/>
            <a:ext cx="1102456" cy="11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hengwei\AppData\Local\Temp\HZ$D.291.125\行为分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5577" y="1907926"/>
            <a:ext cx="1102456" cy="11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76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664" y="1677690"/>
            <a:ext cx="60606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【Smart  Analysis</a:t>
            </a:r>
          </a:p>
          <a:p>
            <a:pPr algn="r"/>
            <a:r>
              <a:rPr lang="zh-CN" altLang="en-US" sz="5500" dirty="0">
                <a:solidFill>
                  <a:srgbClr val="C00000"/>
                </a:solidFill>
                <a:latin typeface="Bella Donna" pitchFamily="66" charset="0"/>
              </a:rPr>
              <a:t>智能分析</a:t>
            </a:r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】</a:t>
            </a:r>
            <a:endParaRPr lang="zh-CN" altLang="en-US" sz="5500" dirty="0">
              <a:solidFill>
                <a:srgbClr val="C00000"/>
              </a:solidFill>
              <a:latin typeface="Bella Donn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653" y="4207327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智能防红外过曝、智能视频诊断、智能场景分析、智能启动加热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0679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z="2333" dirty="0"/>
              <a:t>智能分析</a:t>
            </a:r>
          </a:p>
        </p:txBody>
      </p:sp>
      <p:pic>
        <p:nvPicPr>
          <p:cNvPr id="15" name="Picture 4" descr="C:\Users\chengwei\Desktop\hi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964" y="2197427"/>
            <a:ext cx="2867108" cy="16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chengwei\Desktop\dahua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660" y="2197427"/>
            <a:ext cx="2860976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18491" y="997293"/>
            <a:ext cx="240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智能</a:t>
            </a:r>
            <a:r>
              <a:rPr lang="en-US" altLang="zh-CN" sz="1667" dirty="0"/>
              <a:t>SMART IR</a:t>
            </a:r>
            <a:endParaRPr lang="zh-CN" altLang="en-US" sz="1667" dirty="0"/>
          </a:p>
        </p:txBody>
      </p:sp>
      <p:sp>
        <p:nvSpPr>
          <p:cNvPr id="14" name="TextBox 13"/>
          <p:cNvSpPr txBox="1"/>
          <p:nvPr/>
        </p:nvSpPr>
        <p:spPr>
          <a:xfrm>
            <a:off x="1282394" y="1861283"/>
            <a:ext cx="22202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33" dirty="0">
                <a:latin typeface="+mn-ea"/>
                <a:ea typeface="+mn-ea"/>
              </a:rPr>
              <a:t>Smart IR</a:t>
            </a:r>
            <a:r>
              <a:rPr lang="zh-CN" altLang="en-US" sz="1333" dirty="0">
                <a:latin typeface="+mn-ea"/>
                <a:ea typeface="+mn-ea"/>
              </a:rPr>
              <a:t>开启：近处正常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16264" y="1855293"/>
            <a:ext cx="214776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33" dirty="0">
                <a:latin typeface="+mn-ea"/>
              </a:rPr>
              <a:t>Smart IR</a:t>
            </a:r>
            <a:r>
              <a:rPr lang="zh-CN" altLang="en-US" sz="1333" dirty="0">
                <a:latin typeface="+mn-ea"/>
              </a:rPr>
              <a:t>关闭：近处过曝</a:t>
            </a:r>
          </a:p>
        </p:txBody>
      </p:sp>
      <p:sp>
        <p:nvSpPr>
          <p:cNvPr id="2" name="椭圆 1"/>
          <p:cNvSpPr/>
          <p:nvPr/>
        </p:nvSpPr>
        <p:spPr>
          <a:xfrm>
            <a:off x="1718491" y="2137421"/>
            <a:ext cx="1200000" cy="900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770107" y="2137421"/>
            <a:ext cx="1200000" cy="900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333" dirty="0">
                <a:solidFill>
                  <a:srgbClr val="FF0000"/>
                </a:solidFill>
                <a:latin typeface="+mj-ea"/>
              </a:rPr>
              <a:t>新一代</a:t>
            </a:r>
            <a:r>
              <a:rPr lang="en-US" altLang="zh-CN" sz="1167" dirty="0">
                <a:solidFill>
                  <a:schemeClr val="tx1"/>
                </a:solidFill>
                <a:latin typeface="+mj-ea"/>
              </a:rPr>
              <a:t>Smart IR</a:t>
            </a: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技术可自动检测画面亮度，通过内部算法自适应调节红外灯亮度以及画面亮度，从而达到抑制近处物体过曝同时保证背景区域亮度的效果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209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9405" y="1855293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Verdana" pitchFamily="34" charset="0"/>
                <a:ea typeface="+mj-ea"/>
                <a:cs typeface="Verdana" pitchFamily="34" charset="0"/>
              </a:rPr>
              <a:t>图像虚焦检测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0548" y="1855293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Verdana" pitchFamily="34" charset="0"/>
                <a:cs typeface="Verdana" pitchFamily="34" charset="0"/>
              </a:rPr>
              <a:t>场景变更检测</a:t>
            </a:r>
          </a:p>
        </p:txBody>
      </p:sp>
      <p:pic>
        <p:nvPicPr>
          <p:cNvPr id="13" name="图片 47" descr="2011_03_31_16_30_12_50_35_34_153_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964" y="2230522"/>
            <a:ext cx="2868000" cy="161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手动截图_17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660" y="2230522"/>
            <a:ext cx="2868000" cy="161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z="2333" dirty="0"/>
              <a:t>智能分析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518491" y="997293"/>
            <a:ext cx="240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智能视频诊断</a:t>
            </a:r>
          </a:p>
        </p:txBody>
      </p:sp>
      <p:sp>
        <p:nvSpPr>
          <p:cNvPr id="21" name="矩形 20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视频质量诊断技术可对场景变更、图像虚焦问题进行自动分析检测，并联动报警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438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2" y="841276"/>
            <a:ext cx="7271638" cy="43924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安防</a:t>
            </a:r>
            <a:r>
              <a:rPr lang="zh-CN" altLang="en-US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系统</a:t>
            </a:r>
            <a:r>
              <a:rPr lang="zh-CN" altLang="en-US" b="1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架构图</a:t>
            </a:r>
            <a:endParaRPr lang="zh-CN" altLang="en-US" b="1" dirty="0">
              <a:solidFill>
                <a:srgbClr val="2626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677155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z="2333" dirty="0"/>
              <a:t>智能分析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518491" y="997293"/>
            <a:ext cx="240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智能场景分析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海康威视场景模式可对各种场景下的参数进行预设，方便客户选择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</a:rPr>
              <a:t>支持日夜两套参数配置，可实现自动切换</a:t>
            </a:r>
            <a:endParaRPr lang="en-US" altLang="zh-CN" sz="1167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" name="同心圆 11"/>
          <p:cNvSpPr/>
          <p:nvPr/>
        </p:nvSpPr>
        <p:spPr>
          <a:xfrm>
            <a:off x="652604" y="2559282"/>
            <a:ext cx="2872070" cy="960107"/>
          </a:xfrm>
          <a:prstGeom prst="donut">
            <a:avLst>
              <a:gd name="adj" fmla="val 9903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14" name="流程图: 摘录 13"/>
          <p:cNvSpPr/>
          <p:nvPr/>
        </p:nvSpPr>
        <p:spPr>
          <a:xfrm>
            <a:off x="2359615" y="1854887"/>
            <a:ext cx="1343063" cy="1089681"/>
          </a:xfrm>
          <a:prstGeom prst="flowChartExtract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500" b="1" dirty="0">
                <a:latin typeface="+mj-ea"/>
                <a:ea typeface="+mj-ea"/>
              </a:rPr>
              <a:t>逆光</a:t>
            </a:r>
          </a:p>
        </p:txBody>
      </p:sp>
      <p:sp>
        <p:nvSpPr>
          <p:cNvPr id="15" name="流程图: 摘录 14"/>
          <p:cNvSpPr/>
          <p:nvPr/>
        </p:nvSpPr>
        <p:spPr>
          <a:xfrm>
            <a:off x="1764584" y="1983303"/>
            <a:ext cx="1343063" cy="1089681"/>
          </a:xfrm>
          <a:prstGeom prst="flowChartExtract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500" b="1" dirty="0">
                <a:latin typeface="+mj-ea"/>
                <a:ea typeface="+mj-ea"/>
              </a:rPr>
              <a:t>顺光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1160" y="3749857"/>
            <a:ext cx="1986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+mj-ea"/>
                <a:ea typeface="+mj-ea"/>
              </a:rPr>
              <a:t>多种场景模式可选</a:t>
            </a:r>
          </a:p>
        </p:txBody>
      </p:sp>
      <p:sp>
        <p:nvSpPr>
          <p:cNvPr id="17" name="流程图: 摘录 16"/>
          <p:cNvSpPr/>
          <p:nvPr/>
        </p:nvSpPr>
        <p:spPr>
          <a:xfrm>
            <a:off x="1107107" y="2111716"/>
            <a:ext cx="1343063" cy="1089681"/>
          </a:xfrm>
          <a:prstGeom prst="flowChartExtract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500" b="1" dirty="0">
                <a:latin typeface="+mj-ea"/>
                <a:ea typeface="+mj-ea"/>
              </a:rPr>
              <a:t>室外</a:t>
            </a:r>
          </a:p>
        </p:txBody>
      </p:sp>
      <p:sp>
        <p:nvSpPr>
          <p:cNvPr id="18" name="流程图: 摘录 17"/>
          <p:cNvSpPr/>
          <p:nvPr/>
        </p:nvSpPr>
        <p:spPr>
          <a:xfrm>
            <a:off x="449629" y="2240130"/>
            <a:ext cx="1343063" cy="1089681"/>
          </a:xfrm>
          <a:prstGeom prst="flowChartExtract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500" b="1" dirty="0">
                <a:latin typeface="+mj-ea"/>
                <a:ea typeface="+mj-ea"/>
              </a:rPr>
              <a:t>室内</a:t>
            </a:r>
          </a:p>
        </p:txBody>
      </p:sp>
      <p:sp>
        <p:nvSpPr>
          <p:cNvPr id="24" name="TextBox 23"/>
          <p:cNvSpPr txBox="1"/>
          <p:nvPr/>
        </p:nvSpPr>
        <p:spPr>
          <a:xfrm rot="20305997">
            <a:off x="3381195" y="2009649"/>
            <a:ext cx="825386" cy="348878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67" b="1" dirty="0">
                <a:solidFill>
                  <a:schemeClr val="bg1"/>
                </a:solidFill>
                <a:latin typeface="+mj-ea"/>
                <a:ea typeface="+mj-ea"/>
              </a:rPr>
              <a:t>……</a:t>
            </a:r>
            <a:endParaRPr lang="zh-CN" altLang="en-US" sz="1667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8500" y="3749857"/>
            <a:ext cx="2298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+mj-ea"/>
                <a:ea typeface="+mj-ea"/>
              </a:rPr>
              <a:t>日夜两套参数自动切换</a:t>
            </a:r>
          </a:p>
        </p:txBody>
      </p:sp>
      <p:sp>
        <p:nvSpPr>
          <p:cNvPr id="26" name="同心圆 25"/>
          <p:cNvSpPr/>
          <p:nvPr/>
        </p:nvSpPr>
        <p:spPr>
          <a:xfrm>
            <a:off x="4431675" y="2559282"/>
            <a:ext cx="2872070" cy="960107"/>
          </a:xfrm>
          <a:prstGeom prst="donut">
            <a:avLst>
              <a:gd name="adj" fmla="val 9903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27" name="新月形 26"/>
          <p:cNvSpPr/>
          <p:nvPr/>
        </p:nvSpPr>
        <p:spPr>
          <a:xfrm>
            <a:off x="6169047" y="2345132"/>
            <a:ext cx="598828" cy="727849"/>
          </a:xfrm>
          <a:prstGeom prst="moon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 b="1">
              <a:latin typeface="+mj-ea"/>
              <a:ea typeface="+mj-ea"/>
            </a:endParaRPr>
          </a:p>
        </p:txBody>
      </p:sp>
      <p:sp>
        <p:nvSpPr>
          <p:cNvPr id="28" name="太阳形 27"/>
          <p:cNvSpPr/>
          <p:nvPr/>
        </p:nvSpPr>
        <p:spPr>
          <a:xfrm>
            <a:off x="4710100" y="2088308"/>
            <a:ext cx="1172735" cy="1241503"/>
          </a:xfrm>
          <a:prstGeom prst="sun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4014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664" y="1677690"/>
            <a:ext cx="60606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【Smart  Focus</a:t>
            </a:r>
          </a:p>
          <a:p>
            <a:pPr algn="r"/>
            <a:r>
              <a:rPr lang="zh-CN" altLang="en-US" sz="5500" dirty="0">
                <a:solidFill>
                  <a:srgbClr val="C00000"/>
                </a:solidFill>
                <a:latin typeface="Bella Donna" pitchFamily="66" charset="0"/>
              </a:rPr>
              <a:t>智能聚焦</a:t>
            </a:r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】</a:t>
            </a:r>
            <a:endParaRPr lang="zh-CN" altLang="en-US" sz="5500" dirty="0">
              <a:solidFill>
                <a:srgbClr val="C00000"/>
              </a:solidFill>
              <a:latin typeface="Bella Donn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653" y="4207327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智能防红外过曝、智能视频诊断、智能场景分析、智能启动加热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7978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智能聚焦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ABF——</a:t>
            </a:r>
            <a:r>
              <a:rPr lang="zh-CN" altLang="en-US" sz="1667" dirty="0"/>
              <a:t>自动后焦调节</a:t>
            </a:r>
          </a:p>
        </p:txBody>
      </p:sp>
      <p:sp>
        <p:nvSpPr>
          <p:cNvPr id="3" name="矩形 2"/>
          <p:cNvSpPr/>
          <p:nvPr/>
        </p:nvSpPr>
        <p:spPr>
          <a:xfrm>
            <a:off x="1109700" y="2504810"/>
            <a:ext cx="420047" cy="84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</a:rPr>
              <a:t>镜头</a:t>
            </a:r>
          </a:p>
        </p:txBody>
      </p:sp>
      <p:sp>
        <p:nvSpPr>
          <p:cNvPr id="7" name="矩形 6"/>
          <p:cNvSpPr/>
          <p:nvPr/>
        </p:nvSpPr>
        <p:spPr>
          <a:xfrm>
            <a:off x="1529747" y="2002276"/>
            <a:ext cx="3167858" cy="1854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49457" y="2002276"/>
            <a:ext cx="848142" cy="2843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</a:rPr>
              <a:t>电机</a:t>
            </a:r>
          </a:p>
        </p:txBody>
      </p:sp>
      <p:sp>
        <p:nvSpPr>
          <p:cNvPr id="9" name="矩形 8"/>
          <p:cNvSpPr/>
          <p:nvPr/>
        </p:nvSpPr>
        <p:spPr>
          <a:xfrm>
            <a:off x="2073512" y="2370748"/>
            <a:ext cx="200033" cy="1117723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67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sensor</a:t>
            </a:r>
            <a:endParaRPr lang="zh-CN" altLang="en-US" sz="1167" dirty="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9457" y="3572615"/>
            <a:ext cx="848142" cy="2843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33" dirty="0">
                <a:solidFill>
                  <a:schemeClr val="tx1"/>
                </a:solidFill>
              </a:rPr>
              <a:t>位置反馈</a:t>
            </a:r>
          </a:p>
        </p:txBody>
      </p:sp>
      <p:sp>
        <p:nvSpPr>
          <p:cNvPr id="11" name="矩形 10"/>
          <p:cNvSpPr/>
          <p:nvPr/>
        </p:nvSpPr>
        <p:spPr>
          <a:xfrm>
            <a:off x="2994898" y="2510617"/>
            <a:ext cx="850117" cy="8379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DSP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0027" y="3348600"/>
            <a:ext cx="647578" cy="49352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ABF</a:t>
            </a:r>
            <a:r>
              <a:rPr lang="zh-CN" altLang="en-US" sz="1500" dirty="0"/>
              <a:t>按钮</a:t>
            </a:r>
          </a:p>
        </p:txBody>
      </p:sp>
      <p:sp>
        <p:nvSpPr>
          <p:cNvPr id="13" name="矩形 12"/>
          <p:cNvSpPr/>
          <p:nvPr/>
        </p:nvSpPr>
        <p:spPr>
          <a:xfrm>
            <a:off x="5304959" y="1297327"/>
            <a:ext cx="1805408" cy="13035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肘形连接符 13"/>
          <p:cNvCxnSpPr>
            <a:stCxn id="7" idx="3"/>
            <a:endCxn id="13" idx="2"/>
          </p:cNvCxnSpPr>
          <p:nvPr/>
        </p:nvCxnSpPr>
        <p:spPr>
          <a:xfrm flipV="1">
            <a:off x="4697604" y="2600844"/>
            <a:ext cx="1510058" cy="32876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11" idx="2"/>
          </p:cNvCxnSpPr>
          <p:nvPr/>
        </p:nvCxnSpPr>
        <p:spPr>
          <a:xfrm flipV="1">
            <a:off x="2597599" y="3348600"/>
            <a:ext cx="822358" cy="36617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1" idx="0"/>
            <a:endCxn id="8" idx="3"/>
          </p:cNvCxnSpPr>
          <p:nvPr/>
        </p:nvCxnSpPr>
        <p:spPr>
          <a:xfrm rot="16200000" flipV="1">
            <a:off x="2825690" y="1916349"/>
            <a:ext cx="366178" cy="82235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889820" y="1729476"/>
            <a:ext cx="0" cy="240026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56095" y="1729476"/>
            <a:ext cx="0" cy="240026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429847" y="1729475"/>
            <a:ext cx="0" cy="240026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55334" y="4297660"/>
            <a:ext cx="83638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7" dirty="0"/>
              <a:t>初始位置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2173528" y="4057634"/>
            <a:ext cx="0" cy="2889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3365" y="1513069"/>
            <a:ext cx="83638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7" dirty="0"/>
              <a:t>向前极限位置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1398580" y="1785805"/>
            <a:ext cx="431201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73579" y="1513069"/>
            <a:ext cx="83638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7" dirty="0"/>
              <a:t>向后极限位置</a:t>
            </a: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2500443" y="1785806"/>
            <a:ext cx="34945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173528" y="2250466"/>
            <a:ext cx="0" cy="1444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138662" y="3450599"/>
            <a:ext cx="0" cy="1444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452634" y="1370627"/>
            <a:ext cx="672569" cy="48427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7" dirty="0">
                <a:solidFill>
                  <a:schemeClr val="tx1"/>
                </a:solidFill>
              </a:rPr>
              <a:t>自动</a:t>
            </a:r>
          </a:p>
        </p:txBody>
      </p:sp>
      <p:sp>
        <p:nvSpPr>
          <p:cNvPr id="52" name="矩形 51"/>
          <p:cNvSpPr/>
          <p:nvPr/>
        </p:nvSpPr>
        <p:spPr>
          <a:xfrm>
            <a:off x="6330281" y="1370627"/>
            <a:ext cx="672569" cy="48427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7" dirty="0">
                <a:solidFill>
                  <a:schemeClr val="tx1"/>
                </a:solidFill>
              </a:rPr>
              <a:t>复位</a:t>
            </a:r>
          </a:p>
        </p:txBody>
      </p:sp>
      <p:sp>
        <p:nvSpPr>
          <p:cNvPr id="53" name="矩形 52"/>
          <p:cNvSpPr/>
          <p:nvPr/>
        </p:nvSpPr>
        <p:spPr>
          <a:xfrm>
            <a:off x="5452634" y="2033564"/>
            <a:ext cx="672569" cy="48427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67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Focus+</a:t>
            </a:r>
            <a:endParaRPr lang="zh-CN" altLang="en-US" sz="1167" dirty="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30281" y="2033564"/>
            <a:ext cx="672569" cy="48427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67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Focus-</a:t>
            </a:r>
            <a:endParaRPr lang="zh-CN" altLang="en-US" sz="1167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63828" y="2669737"/>
            <a:ext cx="836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/>
              <a:t>客户端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468693" y="4357667"/>
            <a:ext cx="6821694" cy="900000"/>
            <a:chOff x="539552" y="5265204"/>
            <a:chExt cx="8186033" cy="720000"/>
          </a:xfrm>
        </p:grpSpPr>
        <p:sp>
          <p:nvSpPr>
            <p:cNvPr id="59" name="矩形 58"/>
            <p:cNvSpPr/>
            <p:nvPr/>
          </p:nvSpPr>
          <p:spPr>
            <a:xfrm>
              <a:off x="805585" y="5265204"/>
              <a:ext cx="7920000" cy="7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indent="-238115">
                <a:buFont typeface="Arial" pitchFamily="34" charset="0"/>
                <a:buChar char="•"/>
              </a:pPr>
              <a:r>
                <a:rPr lang="en-US" altLang="zh-CN" sz="1333" dirty="0">
                  <a:solidFill>
                    <a:schemeClr val="tx1"/>
                  </a:solidFill>
                </a:rPr>
                <a:t>4</a:t>
              </a:r>
              <a:r>
                <a:rPr lang="zh-CN" altLang="en-US" sz="1333" dirty="0">
                  <a:solidFill>
                    <a:schemeClr val="tx1"/>
                  </a:solidFill>
                </a:rPr>
                <a:t>系列和</a:t>
              </a:r>
              <a:r>
                <a:rPr lang="en-US" altLang="zh-CN" sz="1333" dirty="0">
                  <a:solidFill>
                    <a:schemeClr val="tx1"/>
                  </a:solidFill>
                </a:rPr>
                <a:t>6</a:t>
              </a:r>
              <a:r>
                <a:rPr lang="zh-CN" altLang="en-US" sz="1333" dirty="0">
                  <a:solidFill>
                    <a:schemeClr val="tx1"/>
                  </a:solidFill>
                </a:rPr>
                <a:t>系列部分枪机具有</a:t>
              </a:r>
              <a:r>
                <a:rPr lang="en-US" altLang="zh-CN" sz="1333" dirty="0">
                  <a:solidFill>
                    <a:schemeClr val="tx1"/>
                  </a:solidFill>
                </a:rPr>
                <a:t>ABF(</a:t>
              </a:r>
              <a:r>
                <a:rPr lang="zh-CN" altLang="en-US" sz="1333" dirty="0">
                  <a:solidFill>
                    <a:schemeClr val="tx1"/>
                  </a:solidFill>
                </a:rPr>
                <a:t>自动后焦调节</a:t>
              </a:r>
              <a:r>
                <a:rPr lang="en-US" altLang="zh-CN" sz="1333" dirty="0">
                  <a:solidFill>
                    <a:schemeClr val="tx1"/>
                  </a:solidFill>
                </a:rPr>
                <a:t>)</a:t>
              </a:r>
              <a:r>
                <a:rPr lang="zh-CN" altLang="en-US" sz="1333" dirty="0">
                  <a:solidFill>
                    <a:schemeClr val="tx1"/>
                  </a:solidFill>
                </a:rPr>
                <a:t>功能，通过摄像机上的</a:t>
              </a:r>
              <a:r>
                <a:rPr lang="en-US" altLang="zh-CN" sz="1333" dirty="0">
                  <a:solidFill>
                    <a:schemeClr val="tx1"/>
                  </a:solidFill>
                </a:rPr>
                <a:t>ABF</a:t>
              </a:r>
              <a:r>
                <a:rPr lang="zh-CN" altLang="en-US" sz="1333" dirty="0">
                  <a:solidFill>
                    <a:schemeClr val="tx1"/>
                  </a:solidFill>
                </a:rPr>
                <a:t>按钮或者客户端</a:t>
              </a:r>
              <a:r>
                <a:rPr lang="en-US" altLang="zh-CN" sz="1333" dirty="0">
                  <a:solidFill>
                    <a:schemeClr val="tx1"/>
                  </a:solidFill>
                </a:rPr>
                <a:t>/IE</a:t>
              </a:r>
              <a:r>
                <a:rPr lang="zh-CN" altLang="en-US" sz="1333" dirty="0">
                  <a:solidFill>
                    <a:schemeClr val="tx1"/>
                  </a:solidFill>
                </a:rPr>
                <a:t>上的辅助聚焦等按钮可自动或手动实现</a:t>
              </a:r>
              <a:r>
                <a:rPr lang="en-US" altLang="zh-CN" sz="1333" dirty="0">
                  <a:solidFill>
                    <a:schemeClr val="tx1"/>
                  </a:solidFill>
                </a:rPr>
                <a:t>CCD</a:t>
              </a:r>
              <a:r>
                <a:rPr lang="zh-CN" altLang="en-US" sz="1333" dirty="0">
                  <a:solidFill>
                    <a:schemeClr val="tx1"/>
                  </a:solidFill>
                </a:rPr>
                <a:t>的细微调整，从而达到微调焦距的作用，方便了安装调试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539552" y="5265204"/>
              <a:ext cx="252000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530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智能聚焦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AF——</a:t>
            </a:r>
            <a:r>
              <a:rPr lang="zh-CN" altLang="en-US" sz="1667" dirty="0"/>
              <a:t>自动对焦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5334" y="4297660"/>
            <a:ext cx="83638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7" dirty="0"/>
              <a:t>初始位置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468693" y="4357667"/>
            <a:ext cx="6821694" cy="900000"/>
            <a:chOff x="539552" y="5265204"/>
            <a:chExt cx="8186033" cy="720000"/>
          </a:xfrm>
        </p:grpSpPr>
        <p:sp>
          <p:nvSpPr>
            <p:cNvPr id="59" name="矩形 58"/>
            <p:cNvSpPr/>
            <p:nvPr/>
          </p:nvSpPr>
          <p:spPr>
            <a:xfrm>
              <a:off x="805585" y="5265204"/>
              <a:ext cx="7920000" cy="7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电动镜头支持变倍后自动对焦功能（</a:t>
              </a:r>
              <a:r>
                <a:rPr lang="en-US" altLang="zh-CN" sz="1333" dirty="0">
                  <a:solidFill>
                    <a:schemeClr val="tx1"/>
                  </a:solidFill>
                </a:rPr>
                <a:t>AF</a:t>
              </a:r>
              <a:r>
                <a:rPr lang="zh-CN" altLang="en-US" sz="1333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539552" y="5265204"/>
              <a:ext cx="252000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  <p:pic>
        <p:nvPicPr>
          <p:cNvPr id="2050" name="Picture 2" descr="C:\Users\chengwei\Desktop\20100504_f9040dc6b11738c0399aq2YYSghEuVw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545" y="1597360"/>
            <a:ext cx="3844151" cy="258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759883" y="2197427"/>
            <a:ext cx="2160240" cy="1185132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580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智能聚焦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P-iris</a:t>
            </a:r>
            <a:endParaRPr lang="zh-CN" altLang="en-US" sz="1667" dirty="0"/>
          </a:p>
        </p:txBody>
      </p:sp>
      <p:sp>
        <p:nvSpPr>
          <p:cNvPr id="30" name="TextBox 29"/>
          <p:cNvSpPr txBox="1"/>
          <p:nvPr/>
        </p:nvSpPr>
        <p:spPr>
          <a:xfrm>
            <a:off x="1755334" y="4297660"/>
            <a:ext cx="83638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7" dirty="0"/>
              <a:t>初始位置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468693" y="4357667"/>
            <a:ext cx="6821694" cy="1080120"/>
            <a:chOff x="539552" y="5265204"/>
            <a:chExt cx="8186033" cy="864096"/>
          </a:xfrm>
        </p:grpSpPr>
        <p:sp>
          <p:nvSpPr>
            <p:cNvPr id="59" name="矩形 58"/>
            <p:cNvSpPr/>
            <p:nvPr/>
          </p:nvSpPr>
          <p:spPr>
            <a:xfrm>
              <a:off x="805585" y="5265204"/>
              <a:ext cx="7920000" cy="86409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光圈过大，景深太浅，画面通透性差；光圈过小，可能发生衍射，导致画面模糊</a:t>
              </a:r>
              <a:endParaRPr lang="en-US" altLang="zh-CN" sz="1333" dirty="0">
                <a:solidFill>
                  <a:schemeClr val="tx1"/>
                </a:solidFill>
              </a:endParaRPr>
            </a:p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光圈只有在合适的位置，才能获得最优图像质量，这个位置叫做特定景深值</a:t>
              </a:r>
              <a:endParaRPr lang="en-US" altLang="zh-CN" sz="1333" dirty="0">
                <a:solidFill>
                  <a:schemeClr val="tx1"/>
                </a:solidFill>
              </a:endParaRPr>
            </a:p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普通自动光圈镜头只针对光线亮度打开或关闭光圈，不能提供光圈亮度信息；</a:t>
              </a:r>
              <a:r>
                <a:rPr lang="en-US" altLang="zh-CN" sz="1333" dirty="0">
                  <a:solidFill>
                    <a:schemeClr val="tx1"/>
                  </a:solidFill>
                </a:rPr>
                <a:t>P-iris</a:t>
              </a:r>
              <a:r>
                <a:rPr lang="zh-CN" altLang="en-US" sz="1333" dirty="0">
                  <a:solidFill>
                    <a:schemeClr val="tx1"/>
                  </a:solidFill>
                </a:rPr>
                <a:t>镜头可借助增益和曝光一起管理光照条件的微小变化，使光圈尽可能</a:t>
              </a:r>
              <a:r>
                <a:rPr lang="zh-CN" altLang="en-US" sz="1333" dirty="0">
                  <a:solidFill>
                    <a:srgbClr val="FF0000"/>
                  </a:solidFill>
                </a:rPr>
                <a:t>长时间</a:t>
              </a:r>
              <a:r>
                <a:rPr lang="zh-CN" altLang="en-US" sz="1333" dirty="0">
                  <a:solidFill>
                    <a:schemeClr val="tx1"/>
                  </a:solidFill>
                </a:rPr>
                <a:t>的停留在最佳光圈位置，使图像获得最优效果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539552" y="5265204"/>
              <a:ext cx="252000" cy="8640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  <p:pic>
        <p:nvPicPr>
          <p:cNvPr id="11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003" y="2137421"/>
            <a:ext cx="2868000" cy="16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660" y="2140817"/>
            <a:ext cx="2868000" cy="161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椭圆 12"/>
          <p:cNvSpPr/>
          <p:nvPr/>
        </p:nvSpPr>
        <p:spPr>
          <a:xfrm>
            <a:off x="2261686" y="2128929"/>
            <a:ext cx="660073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52446" y="2154800"/>
            <a:ext cx="660073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11046" y="2139615"/>
            <a:ext cx="660073" cy="667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61501" y="2154800"/>
            <a:ext cx="660073" cy="667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49405" y="1855293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Verdana" pitchFamily="34" charset="0"/>
                <a:ea typeface="+mj-ea"/>
                <a:cs typeface="Verdana" pitchFamily="34" charset="0"/>
              </a:rPr>
              <a:t>普通镜头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50548" y="1855293"/>
            <a:ext cx="26862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33" dirty="0">
                <a:latin typeface="Verdana" pitchFamily="34" charset="0"/>
                <a:cs typeface="Verdana" pitchFamily="34" charset="0"/>
              </a:rPr>
              <a:t>P-iris</a:t>
            </a:r>
            <a:r>
              <a:rPr lang="zh-CN" altLang="en-US" sz="1333" dirty="0">
                <a:latin typeface="Verdana" pitchFamily="34" charset="0"/>
                <a:cs typeface="Verdana" pitchFamily="34" charset="0"/>
              </a:rPr>
              <a:t>镜头</a:t>
            </a:r>
          </a:p>
        </p:txBody>
      </p:sp>
    </p:spTree>
    <p:extLst>
      <p:ext uri="{BB962C8B-B14F-4D97-AF65-F5344CB8AC3E}">
        <p14:creationId xmlns:p14="http://schemas.microsoft.com/office/powerpoint/2010/main" val="860427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2" y="997293"/>
            <a:ext cx="255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67" dirty="0"/>
              <a:t>实时透雾</a:t>
            </a:r>
          </a:p>
        </p:txBody>
      </p:sp>
      <p:pic>
        <p:nvPicPr>
          <p:cNvPr id="2059" name="Picture 11" descr="E:\推广包\球机推广包\DS-2DF7286-A推广包\透雾\172.8.2.131_01_201305061504269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007" y="1387553"/>
            <a:ext cx="3466667" cy="19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389620" y="1552604"/>
            <a:ext cx="3300367" cy="2985083"/>
            <a:chOff x="467544" y="1863124"/>
            <a:chExt cx="3960440" cy="3582100"/>
          </a:xfrm>
        </p:grpSpPr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863124"/>
              <a:ext cx="3960440" cy="2934028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792854"/>
              <a:ext cx="3960000" cy="65237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60" name="Picture 12" descr="E:\推广包\球机推广包\DS-2DF7286-A推广包\透雾\172.8.2.131_01_2013050615052814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007" y="3457567"/>
            <a:ext cx="3466667" cy="19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12012" y="4597691"/>
            <a:ext cx="3337982" cy="900004"/>
            <a:chOff x="2353295" y="5285084"/>
            <a:chExt cx="7681126" cy="720003"/>
          </a:xfrm>
        </p:grpSpPr>
        <p:sp>
          <p:nvSpPr>
            <p:cNvPr id="9" name="矩形 8"/>
            <p:cNvSpPr/>
            <p:nvPr/>
          </p:nvSpPr>
          <p:spPr>
            <a:xfrm>
              <a:off x="2621467" y="5285084"/>
              <a:ext cx="7412954" cy="7199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lvl="2" indent="-238115">
                <a:lnSpc>
                  <a:spcPts val="1917"/>
                </a:lnSpc>
                <a:buFont typeface="Arial" pitchFamily="34" charset="0"/>
                <a:buChar char="•"/>
              </a:pPr>
              <a:r>
                <a:rPr lang="zh-CN" altLang="en-US" sz="1167" dirty="0">
                  <a:solidFill>
                    <a:schemeClr val="tx1"/>
                  </a:solidFill>
                </a:rPr>
                <a:t>透雾通过对图像不同区域景深与雾浓度进行滤波处理，解决白天特殊环境监控，获得清晰自然的图像。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353295" y="5285087"/>
              <a:ext cx="252000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  <p:sp>
        <p:nvSpPr>
          <p:cNvPr id="12" name="左弧形箭头 11"/>
          <p:cNvSpPr/>
          <p:nvPr/>
        </p:nvSpPr>
        <p:spPr>
          <a:xfrm>
            <a:off x="3449961" y="2737487"/>
            <a:ext cx="651574" cy="1264078"/>
          </a:xfrm>
          <a:prstGeom prst="curv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53616" y="157757"/>
            <a:ext cx="5700448" cy="419365"/>
          </a:xfrm>
        </p:spPr>
        <p:txBody>
          <a:bodyPr/>
          <a:lstStyle/>
          <a:p>
            <a:r>
              <a:rPr lang="zh-CN" altLang="en-US" dirty="0" smtClean="0"/>
              <a:t>视频</a:t>
            </a:r>
            <a:r>
              <a:rPr lang="zh-CN" altLang="en-US" dirty="0"/>
              <a:t>透</a:t>
            </a:r>
            <a:r>
              <a:rPr lang="zh-CN" altLang="en-US" dirty="0" smtClean="0"/>
              <a:t>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5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8493" y="997293"/>
            <a:ext cx="240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ANR</a:t>
            </a:r>
            <a:r>
              <a:rPr lang="zh-CN" altLang="en-US" sz="1667" dirty="0"/>
              <a:t>功能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存储安全性保证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89621" y="4357667"/>
            <a:ext cx="6821694" cy="750000"/>
            <a:chOff x="539552" y="5265204"/>
            <a:chExt cx="8186033" cy="720000"/>
          </a:xfrm>
        </p:grpSpPr>
        <p:sp>
          <p:nvSpPr>
            <p:cNvPr id="38" name="矩形 37"/>
            <p:cNvSpPr/>
            <p:nvPr/>
          </p:nvSpPr>
          <p:spPr>
            <a:xfrm>
              <a:off x="805585" y="5265204"/>
              <a:ext cx="7920000" cy="7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8115" indent="-238115">
                <a:buFont typeface="Arial" pitchFamily="34" charset="0"/>
                <a:buChar char="•"/>
              </a:pPr>
              <a:r>
                <a:rPr lang="zh-CN" altLang="en-US" sz="1333" dirty="0">
                  <a:solidFill>
                    <a:schemeClr val="tx1"/>
                  </a:solidFill>
                </a:rPr>
                <a:t>前端主动检测到网络断开后，自动录像至</a:t>
              </a:r>
              <a:r>
                <a:rPr lang="en-US" altLang="zh-CN" sz="1333" dirty="0">
                  <a:solidFill>
                    <a:schemeClr val="tx1"/>
                  </a:solidFill>
                </a:rPr>
                <a:t>SD</a:t>
              </a:r>
              <a:r>
                <a:rPr lang="zh-CN" altLang="en-US" sz="1333" dirty="0">
                  <a:solidFill>
                    <a:schemeClr val="tx1"/>
                  </a:solidFill>
                </a:rPr>
                <a:t>卡，网络重连后，将</a:t>
              </a:r>
              <a:r>
                <a:rPr lang="en-US" altLang="zh-CN" sz="1333" dirty="0">
                  <a:solidFill>
                    <a:schemeClr val="tx1"/>
                  </a:solidFill>
                </a:rPr>
                <a:t>SD</a:t>
              </a:r>
              <a:r>
                <a:rPr lang="zh-CN" altLang="en-US" sz="1333" dirty="0">
                  <a:solidFill>
                    <a:schemeClr val="tx1"/>
                  </a:solidFill>
                </a:rPr>
                <a:t>卡中的录像主动上传至后端，确保录像不间断。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539552" y="5265204"/>
              <a:ext cx="252000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latin typeface="+mj-ea"/>
              </a:endParaRPr>
            </a:p>
          </p:txBody>
        </p:sp>
      </p:grpSp>
      <p:pic>
        <p:nvPicPr>
          <p:cNvPr id="40" name="图片 31" descr="说明: C:\Users\jizhiguang\Desktop\5寸室外新结构（快球4）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9961" y="2621990"/>
            <a:ext cx="728029" cy="1075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7439" y="1270087"/>
            <a:ext cx="852049" cy="93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431" y="2798673"/>
            <a:ext cx="934162" cy="68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9915" y="2825888"/>
            <a:ext cx="1791691" cy="58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" name="直接连接符 47"/>
          <p:cNvCxnSpPr>
            <a:stCxn id="40" idx="3"/>
          </p:cNvCxnSpPr>
          <p:nvPr/>
        </p:nvCxnSpPr>
        <p:spPr>
          <a:xfrm>
            <a:off x="2477989" y="3159792"/>
            <a:ext cx="93244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344592" y="3116895"/>
            <a:ext cx="93244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4" idx="2"/>
            <a:endCxn id="42" idx="0"/>
          </p:cNvCxnSpPr>
          <p:nvPr/>
        </p:nvCxnSpPr>
        <p:spPr>
          <a:xfrm>
            <a:off x="3877512" y="2498646"/>
            <a:ext cx="0" cy="3000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37418" y="2201192"/>
            <a:ext cx="16801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+mn-ea"/>
                <a:ea typeface="+mn-ea"/>
              </a:rPr>
              <a:t>本地监控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61418" y="3405225"/>
            <a:ext cx="16801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33" dirty="0">
                <a:latin typeface="+mn-ea"/>
                <a:ea typeface="+mn-ea"/>
              </a:rPr>
              <a:t>本地</a:t>
            </a:r>
            <a:r>
              <a:rPr lang="en-US" altLang="zh-CN" sz="1333" dirty="0">
                <a:latin typeface="+mn-ea"/>
                <a:ea typeface="+mn-ea"/>
              </a:rPr>
              <a:t>NAS</a:t>
            </a:r>
            <a:r>
              <a:rPr lang="zh-CN" altLang="en-US" sz="1333" dirty="0">
                <a:latin typeface="+mn-ea"/>
                <a:ea typeface="+mn-ea"/>
              </a:rPr>
              <a:t>录像存储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944210" y="2977513"/>
            <a:ext cx="248300" cy="405045"/>
            <a:chOff x="3121912" y="3573016"/>
            <a:chExt cx="297960" cy="486054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3121912" y="3573016"/>
              <a:ext cx="297960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121913" y="3573016"/>
              <a:ext cx="297959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3672564" y="2534964"/>
            <a:ext cx="429258" cy="202523"/>
            <a:chOff x="3121912" y="3573016"/>
            <a:chExt cx="297960" cy="486054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121912" y="3573016"/>
              <a:ext cx="297960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3121913" y="3573016"/>
              <a:ext cx="297959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4755356" y="2914372"/>
            <a:ext cx="248300" cy="405045"/>
            <a:chOff x="3121912" y="3573016"/>
            <a:chExt cx="297960" cy="486054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3121912" y="3573016"/>
              <a:ext cx="297960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3121913" y="3573016"/>
              <a:ext cx="297959" cy="48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73" y="2333238"/>
            <a:ext cx="780085" cy="102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任意多边形 77"/>
          <p:cNvSpPr/>
          <p:nvPr/>
        </p:nvSpPr>
        <p:spPr>
          <a:xfrm rot="726312">
            <a:off x="1570544" y="2470243"/>
            <a:ext cx="421833" cy="170753"/>
          </a:xfrm>
          <a:custGeom>
            <a:avLst/>
            <a:gdLst>
              <a:gd name="connsiteX0" fmla="*/ 0 w 4885804"/>
              <a:gd name="connsiteY0" fmla="*/ 375341 h 1105499"/>
              <a:gd name="connsiteX1" fmla="*/ 2380343 w 4885804"/>
              <a:gd name="connsiteY1" fmla="*/ 26998 h 1105499"/>
              <a:gd name="connsiteX2" fmla="*/ 4673600 w 4885804"/>
              <a:gd name="connsiteY2" fmla="*/ 1013969 h 1105499"/>
              <a:gd name="connsiteX3" fmla="*/ 4804229 w 4885804"/>
              <a:gd name="connsiteY3" fmla="*/ 1072026 h 1105499"/>
              <a:gd name="connsiteX4" fmla="*/ 4847772 w 4885804"/>
              <a:gd name="connsiteY4" fmla="*/ 1101055 h 11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5804" h="1105499">
                <a:moveTo>
                  <a:pt x="0" y="375341"/>
                </a:moveTo>
                <a:cubicBezTo>
                  <a:pt x="800705" y="147950"/>
                  <a:pt x="1601410" y="-79440"/>
                  <a:pt x="2380343" y="26998"/>
                </a:cubicBezTo>
                <a:cubicBezTo>
                  <a:pt x="3159276" y="133436"/>
                  <a:pt x="4269619" y="839798"/>
                  <a:pt x="4673600" y="1013969"/>
                </a:cubicBezTo>
                <a:cubicBezTo>
                  <a:pt x="5077581" y="1188140"/>
                  <a:pt x="4775200" y="1057512"/>
                  <a:pt x="4804229" y="1072026"/>
                </a:cubicBezTo>
                <a:cubicBezTo>
                  <a:pt x="4833258" y="1086540"/>
                  <a:pt x="4840515" y="1093797"/>
                  <a:pt x="4847772" y="1101055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1249760" y="3319416"/>
            <a:ext cx="4583044" cy="636652"/>
            <a:chOff x="1088571" y="3983300"/>
            <a:chExt cx="5499653" cy="763983"/>
          </a:xfrm>
        </p:grpSpPr>
        <p:sp>
          <p:nvSpPr>
            <p:cNvPr id="80" name="任意多边形 79"/>
            <p:cNvSpPr/>
            <p:nvPr/>
          </p:nvSpPr>
          <p:spPr>
            <a:xfrm>
              <a:off x="1088571" y="3983300"/>
              <a:ext cx="5499653" cy="741844"/>
            </a:xfrm>
            <a:custGeom>
              <a:avLst/>
              <a:gdLst>
                <a:gd name="connsiteX0" fmla="*/ 0 w 5767723"/>
                <a:gd name="connsiteY0" fmla="*/ 316595 h 1348250"/>
                <a:gd name="connsiteX1" fmla="*/ 2046515 w 5767723"/>
                <a:gd name="connsiteY1" fmla="*/ 1347109 h 1348250"/>
                <a:gd name="connsiteX2" fmla="*/ 5399315 w 5767723"/>
                <a:gd name="connsiteY2" fmla="*/ 142423 h 1348250"/>
                <a:gd name="connsiteX3" fmla="*/ 5529943 w 5767723"/>
                <a:gd name="connsiteY3" fmla="*/ 69852 h 134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7723" h="1348250">
                  <a:moveTo>
                    <a:pt x="0" y="316595"/>
                  </a:moveTo>
                  <a:cubicBezTo>
                    <a:pt x="573314" y="846366"/>
                    <a:pt x="1146629" y="1376138"/>
                    <a:pt x="2046515" y="1347109"/>
                  </a:cubicBezTo>
                  <a:cubicBezTo>
                    <a:pt x="2946401" y="1318080"/>
                    <a:pt x="4818744" y="355299"/>
                    <a:pt x="5399315" y="142423"/>
                  </a:cubicBezTo>
                  <a:cubicBezTo>
                    <a:pt x="5979886" y="-70453"/>
                    <a:pt x="5754914" y="-301"/>
                    <a:pt x="5529943" y="69852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25629" y="4390338"/>
              <a:ext cx="2016224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33" dirty="0">
                  <a:latin typeface="+mn-ea"/>
                  <a:ea typeface="+mn-ea"/>
                </a:rPr>
                <a:t>主动上传录像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434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667" dirty="0"/>
              <a:t>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清图像采集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 smtClean="0"/>
              <a:t>高清海量存储</a:t>
            </a:r>
            <a:endParaRPr lang="en-US" altLang="zh-CN" sz="2667" dirty="0" smtClean="0"/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清图像显示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其他产品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476250" y="1250950"/>
            <a:ext cx="4703763" cy="534988"/>
            <a:chOff x="2267744" y="1484784"/>
            <a:chExt cx="5616624" cy="792088"/>
          </a:xfrm>
        </p:grpSpPr>
        <p:sp>
          <p:nvSpPr>
            <p:cNvPr id="6" name="虚尾箭头 5"/>
            <p:cNvSpPr/>
            <p:nvPr/>
          </p:nvSpPr>
          <p:spPr>
            <a:xfrm>
              <a:off x="6445617" y="1484784"/>
              <a:ext cx="1438751" cy="792088"/>
            </a:xfrm>
            <a:prstGeom prst="stripedRightArrow">
              <a:avLst>
                <a:gd name="adj1" fmla="val 77925"/>
                <a:gd name="adj2" fmla="val 611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高性能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267744" y="1484784"/>
              <a:ext cx="4160813" cy="7215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高清码率大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(8Mbps-20Mbps)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，要求并发处理能力强</a:t>
              </a:r>
            </a:p>
            <a:p>
              <a:pPr>
                <a:defRPr/>
              </a:pP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417513" y="2024063"/>
            <a:ext cx="4806950" cy="595312"/>
            <a:chOff x="2196647" y="1484784"/>
            <a:chExt cx="5601051" cy="792088"/>
          </a:xfrm>
        </p:grpSpPr>
        <p:sp>
          <p:nvSpPr>
            <p:cNvPr id="9" name="虚尾箭头 8"/>
            <p:cNvSpPr/>
            <p:nvPr/>
          </p:nvSpPr>
          <p:spPr>
            <a:xfrm>
              <a:off x="6358590" y="1484784"/>
              <a:ext cx="1439108" cy="792088"/>
            </a:xfrm>
            <a:prstGeom prst="stripedRightArrow">
              <a:avLst>
                <a:gd name="adj1" fmla="val 77925"/>
                <a:gd name="adj2" fmla="val 611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可靠性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196647" y="1611518"/>
              <a:ext cx="4161943" cy="6505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足够安全可靠的存储满足高清监控的品质要求</a:t>
              </a:r>
              <a:endPara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21"/>
          <p:cNvGrpSpPr>
            <a:grpSpLocks/>
          </p:cNvGrpSpPr>
          <p:nvPr/>
        </p:nvGrpSpPr>
        <p:grpSpPr bwMode="auto">
          <a:xfrm>
            <a:off x="476250" y="2798763"/>
            <a:ext cx="4703763" cy="514350"/>
            <a:chOff x="2267744" y="1484784"/>
            <a:chExt cx="5616624" cy="792088"/>
          </a:xfrm>
        </p:grpSpPr>
        <p:sp>
          <p:nvSpPr>
            <p:cNvPr id="12" name="虚尾箭头 11"/>
            <p:cNvSpPr/>
            <p:nvPr/>
          </p:nvSpPr>
          <p:spPr>
            <a:xfrm>
              <a:off x="6445617" y="1484784"/>
              <a:ext cx="1438751" cy="792088"/>
            </a:xfrm>
            <a:prstGeom prst="stripedRightArrow">
              <a:avLst>
                <a:gd name="adj1" fmla="val 77925"/>
                <a:gd name="adj2" fmla="val 611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稳定性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267744" y="1555680"/>
              <a:ext cx="4160813" cy="6502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7×24×365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不间断持续性服务</a:t>
              </a:r>
              <a:endPara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4"/>
          <p:cNvGrpSpPr>
            <a:grpSpLocks/>
          </p:cNvGrpSpPr>
          <p:nvPr/>
        </p:nvGrpSpPr>
        <p:grpSpPr bwMode="auto">
          <a:xfrm>
            <a:off x="476250" y="3513138"/>
            <a:ext cx="4703763" cy="573087"/>
            <a:chOff x="2267744" y="1484784"/>
            <a:chExt cx="5616624" cy="792088"/>
          </a:xfrm>
        </p:grpSpPr>
        <p:sp>
          <p:nvSpPr>
            <p:cNvPr id="15" name="虚尾箭头 14"/>
            <p:cNvSpPr/>
            <p:nvPr/>
          </p:nvSpPr>
          <p:spPr>
            <a:xfrm>
              <a:off x="6445617" y="1484784"/>
              <a:ext cx="1438751" cy="792088"/>
            </a:xfrm>
            <a:prstGeom prst="stripedRightArrow">
              <a:avLst>
                <a:gd name="adj1" fmla="val 77925"/>
                <a:gd name="adj2" fmla="val 611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应用性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267744" y="1554997"/>
              <a:ext cx="4160813" cy="6516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与监控前端、平台的融合能力</a:t>
              </a:r>
              <a:endPara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24"/>
          <p:cNvGrpSpPr>
            <a:grpSpLocks/>
          </p:cNvGrpSpPr>
          <p:nvPr/>
        </p:nvGrpSpPr>
        <p:grpSpPr bwMode="auto">
          <a:xfrm>
            <a:off x="476250" y="4187825"/>
            <a:ext cx="4762500" cy="635000"/>
            <a:chOff x="2267744" y="1484784"/>
            <a:chExt cx="5687732" cy="792088"/>
          </a:xfrm>
        </p:grpSpPr>
        <p:sp>
          <p:nvSpPr>
            <p:cNvPr id="18" name="虚尾箭头 17"/>
            <p:cNvSpPr/>
            <p:nvPr/>
          </p:nvSpPr>
          <p:spPr>
            <a:xfrm>
              <a:off x="6444436" y="1484784"/>
              <a:ext cx="1511040" cy="792088"/>
            </a:xfrm>
            <a:prstGeom prst="stripedRightArrow">
              <a:avLst>
                <a:gd name="adj1" fmla="val 77925"/>
                <a:gd name="adj2" fmla="val 611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大容量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267744" y="1556072"/>
              <a:ext cx="4161525" cy="649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PB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级存储空间技术</a:t>
              </a:r>
              <a:endPara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AutoShape 17"/>
          <p:cNvSpPr>
            <a:spLocks noChangeArrowheads="1"/>
          </p:cNvSpPr>
          <p:nvPr/>
        </p:nvSpPr>
        <p:spPr bwMode="gray">
          <a:xfrm>
            <a:off x="5338763" y="3152775"/>
            <a:ext cx="2162175" cy="47148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gray">
          <a:xfrm>
            <a:off x="5338763" y="2560638"/>
            <a:ext cx="2162175" cy="47625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gray">
          <a:xfrm>
            <a:off x="5349875" y="1965325"/>
            <a:ext cx="2163763" cy="47148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gray">
          <a:xfrm>
            <a:off x="5405438" y="2143125"/>
            <a:ext cx="2159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zh-CN" sz="1400" b="1">
                <a:latin typeface="微软雅黑" panose="020B0503020204020204" pitchFamily="34" charset="-122"/>
              </a:rPr>
              <a:t>高效合理的空间管理能力</a:t>
            </a:r>
            <a:endParaRPr lang="en-US" altLang="zh-CN" sz="1400" b="1">
              <a:latin typeface="微软雅黑" panose="020B0503020204020204" pitchFamily="34" charset="-122"/>
            </a:endParaRPr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gray">
          <a:xfrm>
            <a:off x="5338763" y="2738438"/>
            <a:ext cx="2281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zh-CN" sz="1400" b="1">
                <a:latin typeface="微软雅黑" panose="020B0503020204020204" pitchFamily="34" charset="-122"/>
              </a:rPr>
              <a:t>海量数据的快速检索能力</a:t>
            </a:r>
            <a:endParaRPr lang="en-US" altLang="zh-CN" sz="1400" b="1">
              <a:latin typeface="微软雅黑" panose="020B0503020204020204" pitchFamily="34" charset="-122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gray">
          <a:xfrm>
            <a:off x="5392738" y="3275013"/>
            <a:ext cx="2160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zh-CN" sz="1400" b="1">
                <a:latin typeface="微软雅黑" panose="020B0503020204020204" pitchFamily="34" charset="-122"/>
              </a:rPr>
              <a:t>稳定可靠的数据保存能力</a:t>
            </a:r>
            <a:endParaRPr lang="en-US" altLang="zh-CN" sz="1400" b="1">
              <a:latin typeface="微软雅黑" panose="020B0503020204020204" pitchFamily="34" charset="-122"/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gray">
          <a:xfrm>
            <a:off x="5338763" y="3749675"/>
            <a:ext cx="2162175" cy="4778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gray">
          <a:xfrm>
            <a:off x="5392738" y="3870325"/>
            <a:ext cx="2160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zh-CN" sz="1400" b="1">
                <a:latin typeface="微软雅黑" panose="020B0503020204020204" pitchFamily="34" charset="-122"/>
              </a:rPr>
              <a:t>灵活快速的空间扩展能力</a:t>
            </a:r>
            <a:endParaRPr lang="en-US" altLang="zh-CN" sz="1400" b="1">
              <a:latin typeface="微软雅黑" panose="020B0503020204020204" pitchFamily="34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视频监控存储</a:t>
            </a:r>
            <a:r>
              <a:rPr lang="zh-CN" altLang="en-US" dirty="0" smtClean="0"/>
              <a:t>需求</a:t>
            </a:r>
            <a:endParaRPr lang="zh-CN" altLang="en-US" dirty="0"/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7"/>
          <p:cNvSpPr>
            <a:spLocks noChangeShapeType="1"/>
          </p:cNvSpPr>
          <p:nvPr/>
        </p:nvSpPr>
        <p:spPr bwMode="gray">
          <a:xfrm flipH="1">
            <a:off x="655638" y="1666875"/>
            <a:ext cx="3470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167" dirty="0">
                <a:solidFill>
                  <a:schemeClr val="tx1"/>
                </a:solidFill>
              </a:rPr>
              <a:t>视频监控存储模式发展趋势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0" y="1160463"/>
            <a:ext cx="3840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 sz="1600" b="1">
              <a:ea typeface="宋体" panose="02010600030101010101" pitchFamily="2" charset="-122"/>
            </a:endParaRPr>
          </a:p>
        </p:txBody>
      </p:sp>
      <p:sp>
        <p:nvSpPr>
          <p:cNvPr id="63493" name="Line 4"/>
          <p:cNvSpPr>
            <a:spLocks noChangeShapeType="1"/>
          </p:cNvSpPr>
          <p:nvPr/>
        </p:nvSpPr>
        <p:spPr bwMode="gray">
          <a:xfrm flipH="1">
            <a:off x="557213" y="4410075"/>
            <a:ext cx="1381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Line 5"/>
          <p:cNvSpPr>
            <a:spLocks noChangeShapeType="1"/>
          </p:cNvSpPr>
          <p:nvPr/>
        </p:nvSpPr>
        <p:spPr bwMode="gray">
          <a:xfrm flipH="1">
            <a:off x="557213" y="3711575"/>
            <a:ext cx="203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5" name="Line 6"/>
          <p:cNvSpPr>
            <a:spLocks noChangeShapeType="1"/>
          </p:cNvSpPr>
          <p:nvPr/>
        </p:nvSpPr>
        <p:spPr bwMode="gray">
          <a:xfrm flipH="1">
            <a:off x="557213" y="3021013"/>
            <a:ext cx="279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6" name="Line 7"/>
          <p:cNvSpPr>
            <a:spLocks noChangeShapeType="1"/>
          </p:cNvSpPr>
          <p:nvPr/>
        </p:nvSpPr>
        <p:spPr bwMode="gray">
          <a:xfrm flipH="1">
            <a:off x="595313" y="2322513"/>
            <a:ext cx="3471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7" name="Line 8"/>
          <p:cNvSpPr>
            <a:spLocks noChangeShapeType="1"/>
          </p:cNvSpPr>
          <p:nvPr/>
        </p:nvSpPr>
        <p:spPr bwMode="gray">
          <a:xfrm>
            <a:off x="684213" y="2349500"/>
            <a:ext cx="0" cy="681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8" name="Line 9"/>
          <p:cNvSpPr>
            <a:spLocks noChangeShapeType="1"/>
          </p:cNvSpPr>
          <p:nvPr/>
        </p:nvSpPr>
        <p:spPr bwMode="gray">
          <a:xfrm>
            <a:off x="684213" y="3030538"/>
            <a:ext cx="0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9" name="Line 10"/>
          <p:cNvSpPr>
            <a:spLocks noChangeShapeType="1"/>
          </p:cNvSpPr>
          <p:nvPr/>
        </p:nvSpPr>
        <p:spPr bwMode="gray">
          <a:xfrm>
            <a:off x="684213" y="3711575"/>
            <a:ext cx="0" cy="681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0" name="Text Box 11"/>
          <p:cNvSpPr txBox="1">
            <a:spLocks noChangeArrowheads="1"/>
          </p:cNvSpPr>
          <p:nvPr/>
        </p:nvSpPr>
        <p:spPr bwMode="gray">
          <a:xfrm>
            <a:off x="811213" y="2532063"/>
            <a:ext cx="2130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 b="1">
                <a:solidFill>
                  <a:schemeClr val="hlink"/>
                </a:solidFill>
                <a:latin typeface="Verdana" panose="020B0604030504040204" pitchFamily="34" charset="0"/>
              </a:rPr>
              <a:t>编码器直接存储模式</a:t>
            </a:r>
          </a:p>
        </p:txBody>
      </p:sp>
      <p:sp>
        <p:nvSpPr>
          <p:cNvPr id="63501" name="Text Box 12"/>
          <p:cNvSpPr txBox="1">
            <a:spLocks noChangeArrowheads="1"/>
          </p:cNvSpPr>
          <p:nvPr/>
        </p:nvSpPr>
        <p:spPr bwMode="gray">
          <a:xfrm>
            <a:off x="811213" y="3251200"/>
            <a:ext cx="1709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 b="1">
                <a:solidFill>
                  <a:schemeClr val="hlink"/>
                </a:solidFill>
                <a:latin typeface="Verdana" panose="020B0604030504040204" pitchFamily="34" charset="0"/>
              </a:rPr>
              <a:t>平台服务器模式</a:t>
            </a:r>
          </a:p>
        </p:txBody>
      </p:sp>
      <p:sp>
        <p:nvSpPr>
          <p:cNvPr id="63502" name="Text Box 13"/>
          <p:cNvSpPr txBox="1">
            <a:spLocks noChangeArrowheads="1"/>
          </p:cNvSpPr>
          <p:nvPr/>
        </p:nvSpPr>
        <p:spPr bwMode="gray">
          <a:xfrm>
            <a:off x="781050" y="3973513"/>
            <a:ext cx="1798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en-US" altLang="zh-CN" sz="1400" b="1">
                <a:solidFill>
                  <a:schemeClr val="hlink"/>
                </a:solidFill>
                <a:latin typeface="楷体_GB2312"/>
              </a:rPr>
              <a:t>DVR</a:t>
            </a:r>
            <a:r>
              <a:rPr lang="zh-CN" altLang="en-US" sz="1400" b="1">
                <a:solidFill>
                  <a:schemeClr val="hlink"/>
                </a:solidFill>
                <a:latin typeface="楷体_GB2312"/>
              </a:rPr>
              <a:t>本地存储</a:t>
            </a:r>
          </a:p>
        </p:txBody>
      </p:sp>
      <p:sp>
        <p:nvSpPr>
          <p:cNvPr id="59" name="Freeform 14"/>
          <p:cNvSpPr>
            <a:spLocks/>
          </p:cNvSpPr>
          <p:nvPr/>
        </p:nvSpPr>
        <p:spPr bwMode="gray">
          <a:xfrm>
            <a:off x="5875338" y="2324100"/>
            <a:ext cx="479425" cy="701675"/>
          </a:xfrm>
          <a:custGeom>
            <a:avLst/>
            <a:gdLst/>
            <a:ahLst/>
            <a:cxnLst>
              <a:cxn ang="0">
                <a:pos x="308" y="120"/>
              </a:cxn>
              <a:cxn ang="0">
                <a:pos x="0" y="442"/>
              </a:cxn>
              <a:cxn ang="0">
                <a:pos x="0" y="286"/>
              </a:cxn>
              <a:cxn ang="0">
                <a:pos x="308" y="0"/>
              </a:cxn>
              <a:cxn ang="0">
                <a:pos x="308" y="120"/>
              </a:cxn>
            </a:cxnLst>
            <a:rect l="0" t="0" r="r" b="b"/>
            <a:pathLst>
              <a:path w="308" h="442">
                <a:moveTo>
                  <a:pt x="308" y="120"/>
                </a:moveTo>
                <a:lnTo>
                  <a:pt x="0" y="442"/>
                </a:lnTo>
                <a:lnTo>
                  <a:pt x="0" y="286"/>
                </a:lnTo>
                <a:lnTo>
                  <a:pt x="308" y="0"/>
                </a:lnTo>
                <a:lnTo>
                  <a:pt x="308" y="12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63504" name="Freeform 15"/>
          <p:cNvSpPr>
            <a:spLocks/>
          </p:cNvSpPr>
          <p:nvPr/>
        </p:nvSpPr>
        <p:spPr bwMode="gray">
          <a:xfrm>
            <a:off x="3365500" y="2324100"/>
            <a:ext cx="2995613" cy="450850"/>
          </a:xfrm>
          <a:custGeom>
            <a:avLst/>
            <a:gdLst>
              <a:gd name="T0" fmla="*/ 2147483646 w 1920"/>
              <a:gd name="T1" fmla="*/ 2147483646 h 284"/>
              <a:gd name="T2" fmla="*/ 0 w 1920"/>
              <a:gd name="T3" fmla="*/ 2147483646 h 284"/>
              <a:gd name="T4" fmla="*/ 2147483646 w 1920"/>
              <a:gd name="T5" fmla="*/ 0 h 284"/>
              <a:gd name="T6" fmla="*/ 2147483646 w 1920"/>
              <a:gd name="T7" fmla="*/ 0 h 284"/>
              <a:gd name="T8" fmla="*/ 2147483646 w 1920"/>
              <a:gd name="T9" fmla="*/ 2147483646 h 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284"/>
              <a:gd name="T17" fmla="*/ 1920 w 1920"/>
              <a:gd name="T18" fmla="*/ 284 h 2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284">
                <a:moveTo>
                  <a:pt x="1612" y="284"/>
                </a:moveTo>
                <a:lnTo>
                  <a:pt x="0" y="284"/>
                </a:lnTo>
                <a:lnTo>
                  <a:pt x="446" y="0"/>
                </a:lnTo>
                <a:lnTo>
                  <a:pt x="1920" y="0"/>
                </a:lnTo>
                <a:lnTo>
                  <a:pt x="1612" y="284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16"/>
          <p:cNvSpPr>
            <a:spLocks/>
          </p:cNvSpPr>
          <p:nvPr/>
        </p:nvSpPr>
        <p:spPr bwMode="gray">
          <a:xfrm>
            <a:off x="5391150" y="3017838"/>
            <a:ext cx="477838" cy="703262"/>
          </a:xfrm>
          <a:custGeom>
            <a:avLst/>
            <a:gdLst/>
            <a:ahLst/>
            <a:cxnLst>
              <a:cxn ang="0">
                <a:pos x="306" y="122"/>
              </a:cxn>
              <a:cxn ang="0">
                <a:pos x="0" y="444"/>
              </a:cxn>
              <a:cxn ang="0">
                <a:pos x="0" y="286"/>
              </a:cxn>
              <a:cxn ang="0">
                <a:pos x="306" y="0"/>
              </a:cxn>
              <a:cxn ang="0">
                <a:pos x="306" y="122"/>
              </a:cxn>
            </a:cxnLst>
            <a:rect l="0" t="0" r="r" b="b"/>
            <a:pathLst>
              <a:path w="306" h="444">
                <a:moveTo>
                  <a:pt x="306" y="122"/>
                </a:moveTo>
                <a:lnTo>
                  <a:pt x="0" y="444"/>
                </a:lnTo>
                <a:lnTo>
                  <a:pt x="0" y="286"/>
                </a:lnTo>
                <a:lnTo>
                  <a:pt x="306" y="0"/>
                </a:lnTo>
                <a:lnTo>
                  <a:pt x="306" y="12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62" name="Freeform 17"/>
          <p:cNvSpPr>
            <a:spLocks/>
          </p:cNvSpPr>
          <p:nvPr/>
        </p:nvSpPr>
        <p:spPr bwMode="gray">
          <a:xfrm>
            <a:off x="4910138" y="3711575"/>
            <a:ext cx="481012" cy="706438"/>
          </a:xfrm>
          <a:custGeom>
            <a:avLst/>
            <a:gdLst/>
            <a:ahLst/>
            <a:cxnLst>
              <a:cxn ang="0">
                <a:pos x="308" y="122"/>
              </a:cxn>
              <a:cxn ang="0">
                <a:pos x="0" y="444"/>
              </a:cxn>
              <a:cxn ang="0">
                <a:pos x="0" y="286"/>
              </a:cxn>
              <a:cxn ang="0">
                <a:pos x="308" y="0"/>
              </a:cxn>
              <a:cxn ang="0">
                <a:pos x="308" y="122"/>
              </a:cxn>
            </a:cxnLst>
            <a:rect l="0" t="0" r="r" b="b"/>
            <a:pathLst>
              <a:path w="308" h="444">
                <a:moveTo>
                  <a:pt x="308" y="122"/>
                </a:moveTo>
                <a:lnTo>
                  <a:pt x="0" y="444"/>
                </a:lnTo>
                <a:lnTo>
                  <a:pt x="0" y="286"/>
                </a:lnTo>
                <a:lnTo>
                  <a:pt x="308" y="0"/>
                </a:lnTo>
                <a:lnTo>
                  <a:pt x="308" y="122"/>
                </a:lnTo>
                <a:close/>
              </a:path>
            </a:pathLst>
          </a:custGeom>
          <a:gradFill rotWithShape="1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400"/>
          </a:p>
        </p:txBody>
      </p:sp>
      <p:sp>
        <p:nvSpPr>
          <p:cNvPr id="63507" name="Freeform 18"/>
          <p:cNvSpPr>
            <a:spLocks/>
          </p:cNvSpPr>
          <p:nvPr/>
        </p:nvSpPr>
        <p:spPr bwMode="gray">
          <a:xfrm>
            <a:off x="1989138" y="3716338"/>
            <a:ext cx="3402012" cy="449262"/>
          </a:xfrm>
          <a:custGeom>
            <a:avLst/>
            <a:gdLst>
              <a:gd name="T0" fmla="*/ 2147483646 w 2180"/>
              <a:gd name="T1" fmla="*/ 2147483646 h 284"/>
              <a:gd name="T2" fmla="*/ 0 w 2180"/>
              <a:gd name="T3" fmla="*/ 2147483646 h 284"/>
              <a:gd name="T4" fmla="*/ 2147483646 w 2180"/>
              <a:gd name="T5" fmla="*/ 0 h 284"/>
              <a:gd name="T6" fmla="*/ 2147483646 w 2180"/>
              <a:gd name="T7" fmla="*/ 0 h 284"/>
              <a:gd name="T8" fmla="*/ 2147483646 w 2180"/>
              <a:gd name="T9" fmla="*/ 2147483646 h 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0"/>
              <a:gd name="T16" fmla="*/ 0 h 284"/>
              <a:gd name="T17" fmla="*/ 2180 w 2180"/>
              <a:gd name="T18" fmla="*/ 284 h 2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0" h="284">
                <a:moveTo>
                  <a:pt x="1872" y="284"/>
                </a:moveTo>
                <a:lnTo>
                  <a:pt x="0" y="284"/>
                </a:lnTo>
                <a:lnTo>
                  <a:pt x="446" y="0"/>
                </a:lnTo>
                <a:lnTo>
                  <a:pt x="2180" y="0"/>
                </a:lnTo>
                <a:lnTo>
                  <a:pt x="1872" y="2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08" name="Freeform 19"/>
          <p:cNvSpPr>
            <a:spLocks/>
          </p:cNvSpPr>
          <p:nvPr/>
        </p:nvSpPr>
        <p:spPr bwMode="gray">
          <a:xfrm>
            <a:off x="2482850" y="1547813"/>
            <a:ext cx="1922463" cy="2481262"/>
          </a:xfrm>
          <a:custGeom>
            <a:avLst/>
            <a:gdLst>
              <a:gd name="T0" fmla="*/ 2147483646 w 1824"/>
              <a:gd name="T1" fmla="*/ 2147483646 h 2648"/>
              <a:gd name="T2" fmla="*/ 2147483646 w 1824"/>
              <a:gd name="T3" fmla="*/ 2147483646 h 2648"/>
              <a:gd name="T4" fmla="*/ 2147483646 w 1824"/>
              <a:gd name="T5" fmla="*/ 2147483646 h 2648"/>
              <a:gd name="T6" fmla="*/ 2147483646 w 1824"/>
              <a:gd name="T7" fmla="*/ 2147483646 h 2648"/>
              <a:gd name="T8" fmla="*/ 2147483646 w 1824"/>
              <a:gd name="T9" fmla="*/ 2147483646 h 2648"/>
              <a:gd name="T10" fmla="*/ 2147483646 w 1824"/>
              <a:gd name="T11" fmla="*/ 2147483646 h 2648"/>
              <a:gd name="T12" fmla="*/ 2147483646 w 1824"/>
              <a:gd name="T13" fmla="*/ 2147483646 h 2648"/>
              <a:gd name="T14" fmla="*/ 2147483646 w 1824"/>
              <a:gd name="T15" fmla="*/ 2147483646 h 2648"/>
              <a:gd name="T16" fmla="*/ 2147483646 w 1824"/>
              <a:gd name="T17" fmla="*/ 2147483646 h 2648"/>
              <a:gd name="T18" fmla="*/ 2147483646 w 1824"/>
              <a:gd name="T19" fmla="*/ 2147483646 h 2648"/>
              <a:gd name="T20" fmla="*/ 2147483646 w 1824"/>
              <a:gd name="T21" fmla="*/ 2147483646 h 2648"/>
              <a:gd name="T22" fmla="*/ 2147483646 w 1824"/>
              <a:gd name="T23" fmla="*/ 2147483646 h 2648"/>
              <a:gd name="T24" fmla="*/ 2147483646 w 1824"/>
              <a:gd name="T25" fmla="*/ 2147483646 h 2648"/>
              <a:gd name="T26" fmla="*/ 2147483646 w 1824"/>
              <a:gd name="T27" fmla="*/ 2147483646 h 2648"/>
              <a:gd name="T28" fmla="*/ 2147483646 w 1824"/>
              <a:gd name="T29" fmla="*/ 2147483646 h 2648"/>
              <a:gd name="T30" fmla="*/ 2147483646 w 1824"/>
              <a:gd name="T31" fmla="*/ 2147483646 h 2648"/>
              <a:gd name="T32" fmla="*/ 2147483646 w 1824"/>
              <a:gd name="T33" fmla="*/ 2147483646 h 2648"/>
              <a:gd name="T34" fmla="*/ 2147483646 w 1824"/>
              <a:gd name="T35" fmla="*/ 2147483646 h 2648"/>
              <a:gd name="T36" fmla="*/ 2147483646 w 1824"/>
              <a:gd name="T37" fmla="*/ 2147483646 h 2648"/>
              <a:gd name="T38" fmla="*/ 2147483646 w 1824"/>
              <a:gd name="T39" fmla="*/ 2147483646 h 2648"/>
              <a:gd name="T40" fmla="*/ 2147483646 w 1824"/>
              <a:gd name="T41" fmla="*/ 2147483646 h 2648"/>
              <a:gd name="T42" fmla="*/ 2147483646 w 1824"/>
              <a:gd name="T43" fmla="*/ 2147483646 h 2648"/>
              <a:gd name="T44" fmla="*/ 2147483646 w 1824"/>
              <a:gd name="T45" fmla="*/ 2147483646 h 2648"/>
              <a:gd name="T46" fmla="*/ 2147483646 w 1824"/>
              <a:gd name="T47" fmla="*/ 2147483646 h 2648"/>
              <a:gd name="T48" fmla="*/ 2147483646 w 1824"/>
              <a:gd name="T49" fmla="*/ 2147483646 h 2648"/>
              <a:gd name="T50" fmla="*/ 2147483646 w 1824"/>
              <a:gd name="T51" fmla="*/ 2147483646 h 2648"/>
              <a:gd name="T52" fmla="*/ 2147483646 w 1824"/>
              <a:gd name="T53" fmla="*/ 2147483646 h 2648"/>
              <a:gd name="T54" fmla="*/ 2147483646 w 1824"/>
              <a:gd name="T55" fmla="*/ 2147483646 h 2648"/>
              <a:gd name="T56" fmla="*/ 2147483646 w 1824"/>
              <a:gd name="T57" fmla="*/ 2147483646 h 2648"/>
              <a:gd name="T58" fmla="*/ 2147483646 w 1824"/>
              <a:gd name="T59" fmla="*/ 2147483646 h 2648"/>
              <a:gd name="T60" fmla="*/ 2147483646 w 1824"/>
              <a:gd name="T61" fmla="*/ 2147483646 h 2648"/>
              <a:gd name="T62" fmla="*/ 2147483646 w 1824"/>
              <a:gd name="T63" fmla="*/ 2147483646 h 264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824"/>
              <a:gd name="T97" fmla="*/ 0 h 2648"/>
              <a:gd name="T98" fmla="*/ 1824 w 1824"/>
              <a:gd name="T99" fmla="*/ 2648 h 264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61092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gray">
          <a:xfrm>
            <a:off x="3367088" y="2774950"/>
            <a:ext cx="2513012" cy="24765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72549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1400" b="1">
              <a:solidFill>
                <a:srgbClr val="FFFFFF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3510" name="Freeform 21"/>
          <p:cNvSpPr>
            <a:spLocks/>
          </p:cNvSpPr>
          <p:nvPr/>
        </p:nvSpPr>
        <p:spPr bwMode="gray">
          <a:xfrm>
            <a:off x="2679700" y="3017838"/>
            <a:ext cx="3194050" cy="454025"/>
          </a:xfrm>
          <a:custGeom>
            <a:avLst/>
            <a:gdLst>
              <a:gd name="T0" fmla="*/ 2147483646 w 2048"/>
              <a:gd name="T1" fmla="*/ 2147483646 h 286"/>
              <a:gd name="T2" fmla="*/ 0 w 2048"/>
              <a:gd name="T3" fmla="*/ 2147483646 h 286"/>
              <a:gd name="T4" fmla="*/ 2147483646 w 2048"/>
              <a:gd name="T5" fmla="*/ 0 h 286"/>
              <a:gd name="T6" fmla="*/ 2147483646 w 2048"/>
              <a:gd name="T7" fmla="*/ 0 h 286"/>
              <a:gd name="T8" fmla="*/ 2147483646 w 2048"/>
              <a:gd name="T9" fmla="*/ 2147483646 h 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8"/>
              <a:gd name="T16" fmla="*/ 0 h 286"/>
              <a:gd name="T17" fmla="*/ 2048 w 2048"/>
              <a:gd name="T18" fmla="*/ 286 h 2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8" h="286">
                <a:moveTo>
                  <a:pt x="1742" y="286"/>
                </a:moveTo>
                <a:lnTo>
                  <a:pt x="0" y="286"/>
                </a:lnTo>
                <a:lnTo>
                  <a:pt x="446" y="0"/>
                </a:lnTo>
                <a:lnTo>
                  <a:pt x="2048" y="0"/>
                </a:lnTo>
                <a:lnTo>
                  <a:pt x="1742" y="286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gray">
          <a:xfrm>
            <a:off x="2681288" y="3470275"/>
            <a:ext cx="2720975" cy="24923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72549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1400" b="1">
              <a:solidFill>
                <a:srgbClr val="FFFFFF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8" name="Rectangle 23"/>
          <p:cNvSpPr>
            <a:spLocks noChangeArrowheads="1"/>
          </p:cNvSpPr>
          <p:nvPr/>
        </p:nvSpPr>
        <p:spPr bwMode="gray">
          <a:xfrm>
            <a:off x="1989138" y="4167188"/>
            <a:ext cx="2927350" cy="247650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shade val="72549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72549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1400" b="1">
              <a:solidFill>
                <a:srgbClr val="FFFFFF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3513" name="Text Box 24"/>
          <p:cNvSpPr txBox="1">
            <a:spLocks noChangeArrowheads="1"/>
          </p:cNvSpPr>
          <p:nvPr/>
        </p:nvSpPr>
        <p:spPr bwMode="gray">
          <a:xfrm>
            <a:off x="2520950" y="380682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en-US" altLang="zh-CN" sz="1400">
                <a:solidFill>
                  <a:srgbClr val="CC3300"/>
                </a:solidFill>
                <a:latin typeface="楷体_GB2312"/>
              </a:rPr>
              <a:t>    </a:t>
            </a:r>
            <a:r>
              <a:rPr lang="zh-CN" altLang="en-US" sz="1400" b="1">
                <a:solidFill>
                  <a:srgbClr val="CC3300"/>
                </a:solidFill>
                <a:latin typeface="楷体_GB2312"/>
              </a:rPr>
              <a:t>监控数据存储在硬盘录像机本地磁盘上</a:t>
            </a:r>
          </a:p>
        </p:txBody>
      </p:sp>
      <p:sp>
        <p:nvSpPr>
          <p:cNvPr id="63514" name="Text Box 25"/>
          <p:cNvSpPr txBox="1">
            <a:spLocks noChangeArrowheads="1"/>
          </p:cNvSpPr>
          <p:nvPr/>
        </p:nvSpPr>
        <p:spPr bwMode="gray">
          <a:xfrm>
            <a:off x="3300413" y="3140075"/>
            <a:ext cx="2339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 b="1">
                <a:solidFill>
                  <a:srgbClr val="990000"/>
                </a:solidFill>
                <a:latin typeface="楷体_GB2312"/>
              </a:rPr>
              <a:t>包括</a:t>
            </a:r>
            <a:r>
              <a:rPr lang="en-US" altLang="zh-CN" sz="1400" b="1">
                <a:solidFill>
                  <a:srgbClr val="990000"/>
                </a:solidFill>
                <a:latin typeface="楷体_GB2312"/>
              </a:rPr>
              <a:t>DAS</a:t>
            </a:r>
            <a:r>
              <a:rPr lang="zh-CN" altLang="en-US" sz="1400" b="1">
                <a:solidFill>
                  <a:srgbClr val="990000"/>
                </a:solidFill>
                <a:latin typeface="楷体_GB2312"/>
              </a:rPr>
              <a:t>、</a:t>
            </a:r>
            <a:r>
              <a:rPr lang="en-US" altLang="zh-CN" sz="1400" b="1">
                <a:solidFill>
                  <a:srgbClr val="990000"/>
                </a:solidFill>
                <a:latin typeface="楷体_GB2312"/>
              </a:rPr>
              <a:t>NAS</a:t>
            </a:r>
            <a:r>
              <a:rPr lang="zh-CN" altLang="en-US" sz="1400" b="1">
                <a:solidFill>
                  <a:srgbClr val="990000"/>
                </a:solidFill>
                <a:latin typeface="楷体_GB2312"/>
              </a:rPr>
              <a:t>和</a:t>
            </a:r>
            <a:r>
              <a:rPr lang="en-US" altLang="zh-CN" sz="1400" b="1">
                <a:solidFill>
                  <a:srgbClr val="990000"/>
                </a:solidFill>
                <a:latin typeface="楷体_GB2312"/>
              </a:rPr>
              <a:t>SAN</a:t>
            </a:r>
          </a:p>
        </p:txBody>
      </p:sp>
      <p:sp>
        <p:nvSpPr>
          <p:cNvPr id="63515" name="Text Box 26"/>
          <p:cNvSpPr txBox="1">
            <a:spLocks noChangeArrowheads="1"/>
          </p:cNvSpPr>
          <p:nvPr/>
        </p:nvSpPr>
        <p:spPr bwMode="gray">
          <a:xfrm>
            <a:off x="3719513" y="2298700"/>
            <a:ext cx="2520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en-US" altLang="zh-CN" sz="1400">
                <a:solidFill>
                  <a:srgbClr val="990000"/>
                </a:solidFill>
                <a:latin typeface="楷体_GB2312"/>
              </a:rPr>
              <a:t>    </a:t>
            </a:r>
            <a:r>
              <a:rPr lang="zh-CN" altLang="en-US" sz="1400" b="1">
                <a:solidFill>
                  <a:srgbClr val="990000"/>
                </a:solidFill>
                <a:latin typeface="楷体_GB2312"/>
              </a:rPr>
              <a:t>包括编码器通过存储协议和流媒体协议两种模式</a:t>
            </a:r>
          </a:p>
        </p:txBody>
      </p:sp>
      <p:sp>
        <p:nvSpPr>
          <p:cNvPr id="63516" name="Line 8"/>
          <p:cNvSpPr>
            <a:spLocks noChangeShapeType="1"/>
          </p:cNvSpPr>
          <p:nvPr/>
        </p:nvSpPr>
        <p:spPr bwMode="gray">
          <a:xfrm>
            <a:off x="684213" y="1666875"/>
            <a:ext cx="0" cy="681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7" name="Text Box 11"/>
          <p:cNvSpPr txBox="1">
            <a:spLocks noChangeArrowheads="1"/>
          </p:cNvSpPr>
          <p:nvPr/>
        </p:nvSpPr>
        <p:spPr bwMode="gray">
          <a:xfrm>
            <a:off x="833438" y="1785938"/>
            <a:ext cx="2130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 b="1">
                <a:solidFill>
                  <a:schemeClr val="hlink"/>
                </a:solidFill>
                <a:latin typeface="Verdana" panose="020B0604030504040204" pitchFamily="34" charset="0"/>
              </a:rPr>
              <a:t>云存储模式</a:t>
            </a:r>
          </a:p>
        </p:txBody>
      </p:sp>
      <p:sp>
        <p:nvSpPr>
          <p:cNvPr id="63518" name="Freeform 15"/>
          <p:cNvSpPr>
            <a:spLocks/>
          </p:cNvSpPr>
          <p:nvPr/>
        </p:nvSpPr>
        <p:spPr bwMode="gray">
          <a:xfrm>
            <a:off x="3995738" y="1616075"/>
            <a:ext cx="2994025" cy="450850"/>
          </a:xfrm>
          <a:custGeom>
            <a:avLst/>
            <a:gdLst>
              <a:gd name="T0" fmla="*/ 2147483646 w 1920"/>
              <a:gd name="T1" fmla="*/ 2147483646 h 284"/>
              <a:gd name="T2" fmla="*/ 0 w 1920"/>
              <a:gd name="T3" fmla="*/ 2147483646 h 284"/>
              <a:gd name="T4" fmla="*/ 2147483646 w 1920"/>
              <a:gd name="T5" fmla="*/ 0 h 284"/>
              <a:gd name="T6" fmla="*/ 2147483646 w 1920"/>
              <a:gd name="T7" fmla="*/ 0 h 284"/>
              <a:gd name="T8" fmla="*/ 2147483646 w 1920"/>
              <a:gd name="T9" fmla="*/ 2147483646 h 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284"/>
              <a:gd name="T17" fmla="*/ 1920 w 1920"/>
              <a:gd name="T18" fmla="*/ 284 h 2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284">
                <a:moveTo>
                  <a:pt x="1612" y="284"/>
                </a:moveTo>
                <a:lnTo>
                  <a:pt x="0" y="284"/>
                </a:lnTo>
                <a:lnTo>
                  <a:pt x="446" y="0"/>
                </a:lnTo>
                <a:lnTo>
                  <a:pt x="1920" y="0"/>
                </a:lnTo>
                <a:lnTo>
                  <a:pt x="1612" y="28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19" name="Rectangle 20"/>
          <p:cNvSpPr>
            <a:spLocks noChangeArrowheads="1"/>
          </p:cNvSpPr>
          <p:nvPr/>
        </p:nvSpPr>
        <p:spPr bwMode="gray">
          <a:xfrm>
            <a:off x="3997325" y="2066925"/>
            <a:ext cx="2513013" cy="247650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zh-CN" sz="1400" b="1">
              <a:solidFill>
                <a:srgbClr val="FFFFFF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016" name="Text Box 26"/>
          <p:cNvSpPr txBox="1">
            <a:spLocks noChangeArrowheads="1"/>
          </p:cNvSpPr>
          <p:nvPr/>
        </p:nvSpPr>
        <p:spPr bwMode="gray">
          <a:xfrm>
            <a:off x="4349750" y="1592263"/>
            <a:ext cx="2520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楷体_GB2312"/>
              </a:rPr>
              <a:t>    </a:t>
            </a:r>
            <a:r>
              <a:rPr lang="zh-CN" altLang="en-US" sz="1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楷体_GB2312"/>
              </a:rPr>
              <a:t>虚拟化存储</a:t>
            </a:r>
            <a:endParaRPr lang="en-US" altLang="zh-CN" sz="1400" b="1" dirty="0" smtClean="0">
              <a:solidFill>
                <a:schemeClr val="bg2">
                  <a:lumMod val="20000"/>
                  <a:lumOff val="80000"/>
                </a:schemeClr>
              </a:solidFill>
              <a:latin typeface="楷体_GB2312"/>
            </a:endParaRPr>
          </a:p>
          <a:p>
            <a:pPr>
              <a:defRPr/>
            </a:pPr>
            <a:r>
              <a:rPr lang="zh-CN" altLang="en-US" sz="1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楷体_GB2312"/>
              </a:rPr>
              <a:t>智能负载均衡</a:t>
            </a:r>
          </a:p>
        </p:txBody>
      </p:sp>
      <p:sp>
        <p:nvSpPr>
          <p:cNvPr id="63521" name="Freeform 14"/>
          <p:cNvSpPr>
            <a:spLocks/>
          </p:cNvSpPr>
          <p:nvPr/>
        </p:nvSpPr>
        <p:spPr bwMode="gray">
          <a:xfrm>
            <a:off x="6489700" y="1608138"/>
            <a:ext cx="479425" cy="700087"/>
          </a:xfrm>
          <a:custGeom>
            <a:avLst/>
            <a:gdLst>
              <a:gd name="T0" fmla="*/ 2147483646 w 308"/>
              <a:gd name="T1" fmla="*/ 2147483646 h 442"/>
              <a:gd name="T2" fmla="*/ 0 w 308"/>
              <a:gd name="T3" fmla="*/ 2147483646 h 442"/>
              <a:gd name="T4" fmla="*/ 0 w 308"/>
              <a:gd name="T5" fmla="*/ 2147483646 h 442"/>
              <a:gd name="T6" fmla="*/ 2147483646 w 308"/>
              <a:gd name="T7" fmla="*/ 0 h 442"/>
              <a:gd name="T8" fmla="*/ 2147483646 w 308"/>
              <a:gd name="T9" fmla="*/ 2147483646 h 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8"/>
              <a:gd name="T16" fmla="*/ 0 h 442"/>
              <a:gd name="T17" fmla="*/ 308 w 308"/>
              <a:gd name="T18" fmla="*/ 442 h 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8" h="442">
                <a:moveTo>
                  <a:pt x="308" y="120"/>
                </a:moveTo>
                <a:lnTo>
                  <a:pt x="0" y="442"/>
                </a:lnTo>
                <a:lnTo>
                  <a:pt x="0" y="286"/>
                </a:lnTo>
                <a:lnTo>
                  <a:pt x="308" y="0"/>
                </a:lnTo>
                <a:lnTo>
                  <a:pt x="308" y="12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269875" y="892175"/>
            <a:ext cx="7169150" cy="464502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EBE5D5">
                  <a:alpha val="0"/>
                </a:srgbClr>
              </a:gs>
              <a:gs pos="100000">
                <a:srgbClr val="D1C39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238" y="2314575"/>
            <a:ext cx="6450012" cy="527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569373" y="2318619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显示</a:t>
            </a:r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控制</a:t>
            </a:r>
          </a:p>
        </p:txBody>
      </p:sp>
      <p:sp>
        <p:nvSpPr>
          <p:cNvPr id="5" name="矩形 4"/>
          <p:cNvSpPr/>
          <p:nvPr/>
        </p:nvSpPr>
        <p:spPr>
          <a:xfrm>
            <a:off x="630238" y="2967038"/>
            <a:ext cx="6450012" cy="5254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69373" y="2955189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解码输出</a:t>
            </a:r>
          </a:p>
        </p:txBody>
      </p:sp>
      <p:sp>
        <p:nvSpPr>
          <p:cNvPr id="7" name="矩形 6"/>
          <p:cNvSpPr/>
          <p:nvPr/>
        </p:nvSpPr>
        <p:spPr>
          <a:xfrm>
            <a:off x="630238" y="3619500"/>
            <a:ext cx="6450012" cy="5286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569373" y="3624160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存储控制</a:t>
            </a:r>
          </a:p>
        </p:txBody>
      </p:sp>
      <p:sp>
        <p:nvSpPr>
          <p:cNvPr id="9" name="矩形 8"/>
          <p:cNvSpPr/>
          <p:nvPr/>
        </p:nvSpPr>
        <p:spPr>
          <a:xfrm>
            <a:off x="630238" y="4268788"/>
            <a:ext cx="6450012" cy="530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569373" y="4275104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传输</a:t>
            </a:r>
          </a:p>
        </p:txBody>
      </p:sp>
      <p:sp>
        <p:nvSpPr>
          <p:cNvPr id="11" name="矩形 10"/>
          <p:cNvSpPr/>
          <p:nvPr/>
        </p:nvSpPr>
        <p:spPr>
          <a:xfrm>
            <a:off x="630238" y="4913313"/>
            <a:ext cx="6450012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12" name="五边形 11"/>
          <p:cNvSpPr/>
          <p:nvPr/>
        </p:nvSpPr>
        <p:spPr>
          <a:xfrm>
            <a:off x="569373" y="4949433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视频采集</a:t>
            </a:r>
          </a:p>
        </p:txBody>
      </p:sp>
      <p:pic>
        <p:nvPicPr>
          <p:cNvPr id="13335" name="内容占位符 4" descr="DS-6400系列高清解码器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3898"/>
          <a:stretch>
            <a:fillRect/>
          </a:stretch>
        </p:blipFill>
        <p:spPr bwMode="auto">
          <a:xfrm>
            <a:off x="3419475" y="3149600"/>
            <a:ext cx="698500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28" name="TextBox 104"/>
          <p:cNvSpPr txBox="1">
            <a:spLocks noChangeArrowheads="1"/>
          </p:cNvSpPr>
          <p:nvPr/>
        </p:nvSpPr>
        <p:spPr bwMode="auto">
          <a:xfrm>
            <a:off x="1812925" y="3363913"/>
            <a:ext cx="8334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DS-4100HD</a:t>
            </a:r>
          </a:p>
        </p:txBody>
      </p:sp>
      <p:sp>
        <p:nvSpPr>
          <p:cNvPr id="226329" name="TextBox 105"/>
          <p:cNvSpPr txBox="1">
            <a:spLocks noChangeArrowheads="1"/>
          </p:cNvSpPr>
          <p:nvPr/>
        </p:nvSpPr>
        <p:spPr bwMode="auto">
          <a:xfrm>
            <a:off x="3440113" y="3363913"/>
            <a:ext cx="87312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DS-6400HD-T</a:t>
            </a:r>
          </a:p>
        </p:txBody>
      </p:sp>
      <p:pic>
        <p:nvPicPr>
          <p:cNvPr id="13338" name="图片 106" descr="DS-4101高清解码卡.png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3067050"/>
            <a:ext cx="377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39" name="组合 57"/>
          <p:cNvGrpSpPr>
            <a:grpSpLocks/>
          </p:cNvGrpSpPr>
          <p:nvPr/>
        </p:nvGrpSpPr>
        <p:grpSpPr bwMode="auto">
          <a:xfrm>
            <a:off x="5992813" y="3609975"/>
            <a:ext cx="836612" cy="522288"/>
            <a:chOff x="5929321" y="1643050"/>
            <a:chExt cx="1506832" cy="928694"/>
          </a:xfrm>
        </p:grpSpPr>
        <p:pic>
          <p:nvPicPr>
            <p:cNvPr id="13432" name="Picture 4" descr="R24侧投影"/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22" y="1643050"/>
              <a:ext cx="1506831" cy="928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直接连接符 31"/>
            <p:cNvCxnSpPr/>
            <p:nvPr/>
          </p:nvCxnSpPr>
          <p:spPr>
            <a:xfrm rot="5400000">
              <a:off x="5464974" y="2107397"/>
              <a:ext cx="9286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929321" y="1643050"/>
              <a:ext cx="15011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394" name="TextBox 37"/>
          <p:cNvSpPr txBox="1">
            <a:spLocks noChangeArrowheads="1"/>
          </p:cNvSpPr>
          <p:nvPr/>
        </p:nvSpPr>
        <p:spPr bwMode="auto">
          <a:xfrm>
            <a:off x="6072188" y="3967163"/>
            <a:ext cx="11731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DS-A10/20</a:t>
            </a:r>
          </a:p>
        </p:txBody>
      </p:sp>
      <p:pic>
        <p:nvPicPr>
          <p:cNvPr id="13341" name="Picture 4" descr="DS-9000三维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3727450"/>
            <a:ext cx="61436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92" name="TextBox 21"/>
          <p:cNvSpPr txBox="1">
            <a:spLocks noChangeArrowheads="1"/>
          </p:cNvSpPr>
          <p:nvPr/>
        </p:nvSpPr>
        <p:spPr bwMode="auto">
          <a:xfrm>
            <a:off x="1843088" y="4010025"/>
            <a:ext cx="5651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DS-9000</a:t>
            </a:r>
          </a:p>
        </p:txBody>
      </p:sp>
      <p:pic>
        <p:nvPicPr>
          <p:cNvPr id="13343" name="Picture 2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3757613"/>
            <a:ext cx="64452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90" name="TextBox 43"/>
          <p:cNvSpPr txBox="1">
            <a:spLocks noChangeArrowheads="1"/>
          </p:cNvSpPr>
          <p:nvPr/>
        </p:nvSpPr>
        <p:spPr bwMode="auto">
          <a:xfrm>
            <a:off x="2665413" y="3997325"/>
            <a:ext cx="52228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DS-7600</a:t>
            </a:r>
          </a:p>
        </p:txBody>
      </p:sp>
      <p:pic>
        <p:nvPicPr>
          <p:cNvPr id="13345" name="Picture 5" descr="R16侧投影"/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3662363"/>
            <a:ext cx="7318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88" name="TextBox 27"/>
          <p:cNvSpPr txBox="1">
            <a:spLocks noChangeArrowheads="1"/>
          </p:cNvSpPr>
          <p:nvPr/>
        </p:nvSpPr>
        <p:spPr bwMode="auto">
          <a:xfrm>
            <a:off x="5175250" y="3967163"/>
            <a:ext cx="7397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DS-A82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 rot="5400000">
            <a:off x="4859338" y="3868738"/>
            <a:ext cx="412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 bwMode="auto">
          <a:xfrm>
            <a:off x="5065713" y="3662363"/>
            <a:ext cx="7318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49" name="Picture 5" descr="新90侧投影"/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3708400"/>
            <a:ext cx="5222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83" name="TextBox 36"/>
          <p:cNvSpPr txBox="1">
            <a:spLocks noChangeArrowheads="1"/>
          </p:cNvSpPr>
          <p:nvPr/>
        </p:nvSpPr>
        <p:spPr bwMode="auto">
          <a:xfrm>
            <a:off x="4346575" y="4013200"/>
            <a:ext cx="703263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DS-A80/81</a:t>
            </a:r>
          </a:p>
        </p:txBody>
      </p:sp>
      <p:cxnSp>
        <p:nvCxnSpPr>
          <p:cNvPr id="49" name="直接连接符 48"/>
          <p:cNvCxnSpPr/>
          <p:nvPr/>
        </p:nvCxnSpPr>
        <p:spPr bwMode="auto">
          <a:xfrm>
            <a:off x="4311650" y="3708400"/>
            <a:ext cx="523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 bwMode="auto">
          <a:xfrm rot="5400000">
            <a:off x="4171950" y="3848100"/>
            <a:ext cx="279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336" name="TextBox 63"/>
          <p:cNvSpPr txBox="1">
            <a:spLocks noChangeArrowheads="1"/>
          </p:cNvSpPr>
          <p:nvPr/>
        </p:nvSpPr>
        <p:spPr bwMode="auto">
          <a:xfrm>
            <a:off x="3427413" y="4010025"/>
            <a:ext cx="8715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DS-9500/9600</a:t>
            </a:r>
          </a:p>
        </p:txBody>
      </p:sp>
      <p:pic>
        <p:nvPicPr>
          <p:cNvPr id="13354" name="图片 54" descr="DS-9516N-S.png"/>
          <p:cNvPicPr preferRelativeResize="0"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3722688"/>
            <a:ext cx="628650" cy="17145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5" name="Picture 2" descr="a副本"/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63" y="4268788"/>
            <a:ext cx="6810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6" name="Picture 4" descr="DS-3A01T(R)-A-小图副本"/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4300538"/>
            <a:ext cx="419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40" name="TextBox 81"/>
          <p:cNvSpPr txBox="1">
            <a:spLocks noChangeArrowheads="1"/>
          </p:cNvSpPr>
          <p:nvPr/>
        </p:nvSpPr>
        <p:spPr bwMode="auto">
          <a:xfrm>
            <a:off x="1812925" y="4633913"/>
            <a:ext cx="4905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DS-3A</a:t>
            </a:r>
          </a:p>
        </p:txBody>
      </p:sp>
      <p:pic>
        <p:nvPicPr>
          <p:cNvPr id="13358" name="Picture 4" descr="DS-3A01T(R)-A-小图副本"/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4300538"/>
            <a:ext cx="419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42" name="TextBox 83"/>
          <p:cNvSpPr txBox="1">
            <a:spLocks noChangeArrowheads="1"/>
          </p:cNvSpPr>
          <p:nvPr/>
        </p:nvSpPr>
        <p:spPr bwMode="auto">
          <a:xfrm>
            <a:off x="2563813" y="4633913"/>
            <a:ext cx="49212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>
                <a:latin typeface="+mj-ea"/>
                <a:ea typeface="+mj-ea"/>
              </a:rPr>
              <a:t>DS-3B</a:t>
            </a:r>
          </a:p>
        </p:txBody>
      </p:sp>
      <p:pic>
        <p:nvPicPr>
          <p:cNvPr id="13360" name="Picture 4" descr="DS-3A01T(R)-A-小图副本"/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300538"/>
            <a:ext cx="419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44" name="TextBox 95"/>
          <p:cNvSpPr txBox="1">
            <a:spLocks noChangeArrowheads="1"/>
          </p:cNvSpPr>
          <p:nvPr/>
        </p:nvSpPr>
        <p:spPr bwMode="auto">
          <a:xfrm>
            <a:off x="3225800" y="4633913"/>
            <a:ext cx="4905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DS-3C</a:t>
            </a:r>
          </a:p>
        </p:txBody>
      </p:sp>
      <p:sp>
        <p:nvSpPr>
          <p:cNvPr id="226345" name="TextBox 97"/>
          <p:cNvSpPr txBox="1">
            <a:spLocks noChangeArrowheads="1"/>
          </p:cNvSpPr>
          <p:nvPr/>
        </p:nvSpPr>
        <p:spPr bwMode="auto">
          <a:xfrm>
            <a:off x="3924300" y="4622800"/>
            <a:ext cx="4905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DS-3D</a:t>
            </a:r>
          </a:p>
        </p:txBody>
      </p:sp>
      <p:sp>
        <p:nvSpPr>
          <p:cNvPr id="226349" name="TextBox 31"/>
          <p:cNvSpPr txBox="1">
            <a:spLocks noChangeArrowheads="1"/>
          </p:cNvSpPr>
          <p:nvPr/>
        </p:nvSpPr>
        <p:spPr bwMode="auto">
          <a:xfrm>
            <a:off x="5692775" y="5303838"/>
            <a:ext cx="6477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DS-2DF7</a:t>
            </a:r>
          </a:p>
        </p:txBody>
      </p:sp>
      <p:sp>
        <p:nvSpPr>
          <p:cNvPr id="226351" name="TextBox 78"/>
          <p:cNvSpPr txBox="1">
            <a:spLocks noChangeArrowheads="1"/>
          </p:cNvSpPr>
          <p:nvPr/>
        </p:nvSpPr>
        <p:spPr bwMode="auto">
          <a:xfrm>
            <a:off x="1873250" y="5303838"/>
            <a:ext cx="71437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DS-2CC</a:t>
            </a:r>
          </a:p>
        </p:txBody>
      </p:sp>
      <p:sp>
        <p:nvSpPr>
          <p:cNvPr id="226352" name="TextBox 79"/>
          <p:cNvSpPr txBox="1">
            <a:spLocks noChangeArrowheads="1"/>
          </p:cNvSpPr>
          <p:nvPr/>
        </p:nvSpPr>
        <p:spPr bwMode="auto">
          <a:xfrm>
            <a:off x="3127375" y="5303838"/>
            <a:ext cx="7699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DS-2CD2</a:t>
            </a:r>
          </a:p>
        </p:txBody>
      </p:sp>
      <p:sp>
        <p:nvSpPr>
          <p:cNvPr id="226355" name="TextBox 70"/>
          <p:cNvSpPr txBox="1">
            <a:spLocks noChangeArrowheads="1"/>
          </p:cNvSpPr>
          <p:nvPr/>
        </p:nvSpPr>
        <p:spPr bwMode="auto">
          <a:xfrm>
            <a:off x="2527300" y="5302250"/>
            <a:ext cx="690563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DS-2CE</a:t>
            </a:r>
          </a:p>
        </p:txBody>
      </p:sp>
      <p:sp>
        <p:nvSpPr>
          <p:cNvPr id="226356" name="TextBox 72"/>
          <p:cNvSpPr txBox="1">
            <a:spLocks noChangeArrowheads="1"/>
          </p:cNvSpPr>
          <p:nvPr/>
        </p:nvSpPr>
        <p:spPr bwMode="auto">
          <a:xfrm>
            <a:off x="3778250" y="5303838"/>
            <a:ext cx="7699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DS-2CD4</a:t>
            </a:r>
          </a:p>
        </p:txBody>
      </p:sp>
      <p:sp>
        <p:nvSpPr>
          <p:cNvPr id="226360" name="TextBox 101"/>
          <p:cNvSpPr txBox="1">
            <a:spLocks noChangeArrowheads="1"/>
          </p:cNvSpPr>
          <p:nvPr/>
        </p:nvSpPr>
        <p:spPr bwMode="auto">
          <a:xfrm>
            <a:off x="5097463" y="5302250"/>
            <a:ext cx="6286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FCB/SDI</a:t>
            </a:r>
          </a:p>
        </p:txBody>
      </p:sp>
      <p:sp>
        <p:nvSpPr>
          <p:cNvPr id="79" name="矩形 78"/>
          <p:cNvSpPr/>
          <p:nvPr/>
        </p:nvSpPr>
        <p:spPr>
          <a:xfrm>
            <a:off x="630238" y="1036638"/>
            <a:ext cx="6450012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1" name="五边形 80"/>
          <p:cNvSpPr/>
          <p:nvPr/>
        </p:nvSpPr>
        <p:spPr>
          <a:xfrm>
            <a:off x="566109" y="1041416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管理软件</a:t>
            </a:r>
          </a:p>
        </p:txBody>
      </p:sp>
      <p:sp>
        <p:nvSpPr>
          <p:cNvPr id="82" name="流程图: 可选过程 81"/>
          <p:cNvSpPr/>
          <p:nvPr/>
        </p:nvSpPr>
        <p:spPr>
          <a:xfrm>
            <a:off x="1873250" y="1081088"/>
            <a:ext cx="784225" cy="312737"/>
          </a:xfrm>
          <a:prstGeom prst="flowChartAlternateProcess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应用软件</a:t>
            </a:r>
          </a:p>
        </p:txBody>
      </p:sp>
      <p:sp>
        <p:nvSpPr>
          <p:cNvPr id="226367" name="TextBox 85"/>
          <p:cNvSpPr txBox="1">
            <a:spLocks noChangeArrowheads="1"/>
          </p:cNvSpPr>
          <p:nvPr/>
        </p:nvSpPr>
        <p:spPr bwMode="auto">
          <a:xfrm>
            <a:off x="1812925" y="1408113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客户端</a:t>
            </a:r>
            <a:r>
              <a:rPr lang="en-US" altLang="zh-CN" sz="1000" dirty="0">
                <a:latin typeface="+mj-ea"/>
                <a:ea typeface="+mj-ea"/>
              </a:rPr>
              <a:t>4200</a:t>
            </a:r>
          </a:p>
        </p:txBody>
      </p:sp>
      <p:sp>
        <p:nvSpPr>
          <p:cNvPr id="85" name="流程图: 可选过程 84"/>
          <p:cNvSpPr/>
          <p:nvPr/>
        </p:nvSpPr>
        <p:spPr bwMode="auto">
          <a:xfrm>
            <a:off x="2981325" y="1074738"/>
            <a:ext cx="771525" cy="314325"/>
          </a:xfrm>
          <a:prstGeom prst="flowChartAlternateProcess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应用软件</a:t>
            </a:r>
          </a:p>
        </p:txBody>
      </p:sp>
      <p:sp>
        <p:nvSpPr>
          <p:cNvPr id="226378" name="TextBox 85"/>
          <p:cNvSpPr txBox="1">
            <a:spLocks noChangeArrowheads="1"/>
          </p:cNvSpPr>
          <p:nvPr/>
        </p:nvSpPr>
        <p:spPr bwMode="auto">
          <a:xfrm>
            <a:off x="2690813" y="1408113"/>
            <a:ext cx="13589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NVR</a:t>
            </a:r>
            <a:r>
              <a:rPr lang="zh-CN" altLang="en-US" sz="1000" dirty="0">
                <a:latin typeface="+mj-ea"/>
                <a:ea typeface="+mj-ea"/>
              </a:rPr>
              <a:t>服务器模块</a:t>
            </a:r>
          </a:p>
        </p:txBody>
      </p:sp>
      <p:sp>
        <p:nvSpPr>
          <p:cNvPr id="88" name="流程图: 可选过程 87"/>
          <p:cNvSpPr/>
          <p:nvPr/>
        </p:nvSpPr>
        <p:spPr bwMode="auto">
          <a:xfrm>
            <a:off x="4073525" y="1074738"/>
            <a:ext cx="776288" cy="314325"/>
          </a:xfrm>
          <a:prstGeom prst="flowChartAlternateProcess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应用软件</a:t>
            </a:r>
          </a:p>
        </p:txBody>
      </p:sp>
      <p:sp>
        <p:nvSpPr>
          <p:cNvPr id="226376" name="TextBox 88"/>
          <p:cNvSpPr txBox="1">
            <a:spLocks noChangeArrowheads="1"/>
          </p:cNvSpPr>
          <p:nvPr/>
        </p:nvSpPr>
        <p:spPr bwMode="auto">
          <a:xfrm>
            <a:off x="3717925" y="1400175"/>
            <a:ext cx="136683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存储管理服务器</a:t>
            </a:r>
          </a:p>
        </p:txBody>
      </p:sp>
      <p:sp>
        <p:nvSpPr>
          <p:cNvPr id="91" name="流程图: 可选过程 90"/>
          <p:cNvSpPr/>
          <p:nvPr/>
        </p:nvSpPr>
        <p:spPr bwMode="auto">
          <a:xfrm>
            <a:off x="5240338" y="1074738"/>
            <a:ext cx="739775" cy="314325"/>
          </a:xfrm>
          <a:prstGeom prst="flowChartAlternateProcess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000" dirty="0">
                <a:latin typeface="+mj-ea"/>
                <a:ea typeface="+mj-ea"/>
              </a:rPr>
              <a:t>应用软件</a:t>
            </a:r>
          </a:p>
        </p:txBody>
      </p:sp>
      <p:sp>
        <p:nvSpPr>
          <p:cNvPr id="226374" name="TextBox 91"/>
          <p:cNvSpPr txBox="1">
            <a:spLocks noChangeArrowheads="1"/>
          </p:cNvSpPr>
          <p:nvPr/>
        </p:nvSpPr>
        <p:spPr bwMode="auto">
          <a:xfrm>
            <a:off x="4670425" y="1400175"/>
            <a:ext cx="204787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IVMS</a:t>
            </a:r>
            <a:r>
              <a:rPr lang="zh-CN" altLang="en-US" sz="1000" dirty="0">
                <a:latin typeface="+mj-ea"/>
                <a:ea typeface="+mj-ea"/>
              </a:rPr>
              <a:t>集中监控管理平台</a:t>
            </a:r>
          </a:p>
        </p:txBody>
      </p:sp>
      <p:pic>
        <p:nvPicPr>
          <p:cNvPr id="13381" name="Picture 9" descr="C:\Documents and Settings\DingQi\桌面\2009_1080_10202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2360613"/>
            <a:ext cx="53975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72" name="TextBox 82"/>
          <p:cNvSpPr txBox="1">
            <a:spLocks noChangeArrowheads="1"/>
          </p:cNvSpPr>
          <p:nvPr/>
        </p:nvSpPr>
        <p:spPr bwMode="auto">
          <a:xfrm>
            <a:off x="1574800" y="2708275"/>
            <a:ext cx="95250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DS-D20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22300" y="1671638"/>
            <a:ext cx="6450013" cy="530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4" name="五边形 83"/>
          <p:cNvSpPr/>
          <p:nvPr/>
        </p:nvSpPr>
        <p:spPr>
          <a:xfrm>
            <a:off x="569434" y="1675030"/>
            <a:ext cx="1184533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报警</a:t>
            </a:r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门禁</a:t>
            </a:r>
          </a:p>
        </p:txBody>
      </p:sp>
      <p:pic>
        <p:nvPicPr>
          <p:cNvPr id="13387" name="图片 94" descr="DS-2CC1183(5)P-A副本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5075238"/>
            <a:ext cx="417512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8" name="图片 96" descr="枪机4-365平台枪机副本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5048250"/>
            <a:ext cx="4175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9" name="图片 97" descr="枪机4-365平台枪机副本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5048250"/>
            <a:ext cx="4175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90" name="图片 98" descr="红外高清球机-左副本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4910138"/>
            <a:ext cx="242887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91" name="图片 99" descr="枪机4-365平台枪机副本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5048250"/>
            <a:ext cx="4159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92" name="图片 100" descr="2012-02-22_135407副本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4989513"/>
            <a:ext cx="2984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82"/>
          <p:cNvSpPr txBox="1">
            <a:spLocks noChangeArrowheads="1"/>
          </p:cNvSpPr>
          <p:nvPr/>
        </p:nvSpPr>
        <p:spPr bwMode="auto">
          <a:xfrm>
            <a:off x="2468563" y="2708275"/>
            <a:ext cx="8334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DS-D10</a:t>
            </a:r>
            <a:endParaRPr lang="zh-CN" altLang="en-US" sz="1000" dirty="0">
              <a:latin typeface="+mj-ea"/>
              <a:ea typeface="+mj-ea"/>
            </a:endParaRPr>
          </a:p>
        </p:txBody>
      </p:sp>
      <p:pic>
        <p:nvPicPr>
          <p:cNvPr id="13394" name="图片 103" descr="DLP大屏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300288"/>
            <a:ext cx="5572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95" name="Picture 2" descr="C:\Users\woniu\Desktop\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2360613"/>
            <a:ext cx="5651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82"/>
          <p:cNvSpPr txBox="1">
            <a:spLocks noChangeArrowheads="1"/>
          </p:cNvSpPr>
          <p:nvPr/>
        </p:nvSpPr>
        <p:spPr bwMode="auto">
          <a:xfrm>
            <a:off x="3241675" y="2717800"/>
            <a:ext cx="1012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DS-C10H</a:t>
            </a:r>
            <a:endParaRPr lang="zh-CN" altLang="en-US" sz="1000" dirty="0">
              <a:latin typeface="+mj-ea"/>
              <a:ea typeface="+mj-ea"/>
            </a:endParaRPr>
          </a:p>
        </p:txBody>
      </p:sp>
      <p:pic>
        <p:nvPicPr>
          <p:cNvPr id="13397" name="内容占位符 4" descr="DS-6400系列高清解码器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3898"/>
          <a:stretch>
            <a:fillRect/>
          </a:stretch>
        </p:blipFill>
        <p:spPr bwMode="auto">
          <a:xfrm>
            <a:off x="4270375" y="3140075"/>
            <a:ext cx="698500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5"/>
          <p:cNvSpPr txBox="1">
            <a:spLocks noChangeArrowheads="1"/>
          </p:cNvSpPr>
          <p:nvPr/>
        </p:nvSpPr>
        <p:spPr bwMode="auto">
          <a:xfrm>
            <a:off x="4340225" y="3357563"/>
            <a:ext cx="6286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DS-6500D</a:t>
            </a:r>
          </a:p>
        </p:txBody>
      </p:sp>
      <p:pic>
        <p:nvPicPr>
          <p:cNvPr id="13399" name="图片 120" descr="3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2419350"/>
            <a:ext cx="7032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82"/>
          <p:cNvSpPr txBox="1">
            <a:spLocks noChangeArrowheads="1"/>
          </p:cNvSpPr>
          <p:nvPr/>
        </p:nvSpPr>
        <p:spPr bwMode="auto">
          <a:xfrm>
            <a:off x="4135438" y="2717800"/>
            <a:ext cx="10112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DS-1100K</a:t>
            </a:r>
            <a:endParaRPr lang="zh-CN" altLang="en-US" sz="1000" dirty="0">
              <a:latin typeface="+mj-ea"/>
              <a:ea typeface="+mj-ea"/>
            </a:endParaRPr>
          </a:p>
        </p:txBody>
      </p:sp>
      <p:pic>
        <p:nvPicPr>
          <p:cNvPr id="13401" name="内容占位符 4" descr="DS-6400系列高清解码器.jpg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3898"/>
          <a:stretch>
            <a:fillRect/>
          </a:stretch>
        </p:blipFill>
        <p:spPr bwMode="auto">
          <a:xfrm>
            <a:off x="2587625" y="3149600"/>
            <a:ext cx="698500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105"/>
          <p:cNvSpPr txBox="1">
            <a:spLocks noChangeArrowheads="1"/>
          </p:cNvSpPr>
          <p:nvPr/>
        </p:nvSpPr>
        <p:spPr bwMode="auto">
          <a:xfrm>
            <a:off x="2582863" y="3363913"/>
            <a:ext cx="98742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DS-6300D-T</a:t>
            </a:r>
          </a:p>
        </p:txBody>
      </p:sp>
      <p:sp>
        <p:nvSpPr>
          <p:cNvPr id="126" name="圆角矩形 125"/>
          <p:cNvSpPr/>
          <p:nvPr/>
        </p:nvSpPr>
        <p:spPr>
          <a:xfrm>
            <a:off x="6475413" y="4919663"/>
            <a:ext cx="296862" cy="352425"/>
          </a:xfrm>
          <a:prstGeom prst="roundRect">
            <a:avLst>
              <a:gd name="adj" fmla="val 10000"/>
            </a:avLst>
          </a:prstGeom>
          <a:blipFill rotWithShape="0">
            <a:blip r:embed="rId21" cstate="print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8" name="TextBox 31"/>
          <p:cNvSpPr txBox="1">
            <a:spLocks noChangeArrowheads="1"/>
          </p:cNvSpPr>
          <p:nvPr/>
        </p:nvSpPr>
        <p:spPr bwMode="auto">
          <a:xfrm>
            <a:off x="6356350" y="5303838"/>
            <a:ext cx="646113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DS-2DF5</a:t>
            </a:r>
          </a:p>
        </p:txBody>
      </p:sp>
      <p:sp>
        <p:nvSpPr>
          <p:cNvPr id="102" name="Text Box 13"/>
          <p:cNvSpPr txBox="1">
            <a:spLocks noChangeArrowheads="1"/>
          </p:cNvSpPr>
          <p:nvPr/>
        </p:nvSpPr>
        <p:spPr bwMode="auto">
          <a:xfrm>
            <a:off x="1754188" y="2022475"/>
            <a:ext cx="8397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latin typeface="+mj-ea"/>
                <a:ea typeface="+mj-ea"/>
              </a:rPr>
              <a:t>DS-19A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09" name="Text Box 13"/>
          <p:cNvSpPr txBox="1">
            <a:spLocks noChangeArrowheads="1"/>
          </p:cNvSpPr>
          <p:nvPr/>
        </p:nvSpPr>
        <p:spPr bwMode="auto">
          <a:xfrm>
            <a:off x="2647950" y="2019300"/>
            <a:ext cx="8397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latin typeface="+mj-ea"/>
                <a:ea typeface="+mj-ea"/>
              </a:rPr>
              <a:t>DS-19D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25" name="Text Box 13"/>
          <p:cNvSpPr txBox="1">
            <a:spLocks noChangeArrowheads="1"/>
          </p:cNvSpPr>
          <p:nvPr/>
        </p:nvSpPr>
        <p:spPr bwMode="auto">
          <a:xfrm>
            <a:off x="3479800" y="2019300"/>
            <a:ext cx="8413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latin typeface="+mj-ea"/>
                <a:ea typeface="+mj-ea"/>
              </a:rPr>
              <a:t>DS-19S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27" name="Text Box 13"/>
          <p:cNvSpPr txBox="1">
            <a:spLocks noChangeArrowheads="1"/>
          </p:cNvSpPr>
          <p:nvPr/>
        </p:nvSpPr>
        <p:spPr bwMode="auto">
          <a:xfrm>
            <a:off x="4313238" y="2019300"/>
            <a:ext cx="8413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latin typeface="+mj-ea"/>
                <a:ea typeface="+mj-ea"/>
              </a:rPr>
              <a:t>DS-1T</a:t>
            </a:r>
            <a:endParaRPr lang="zh-CN" altLang="en-US" sz="1000" dirty="0">
              <a:latin typeface="+mj-ea"/>
              <a:ea typeface="+mj-ea"/>
            </a:endParaRPr>
          </a:p>
        </p:txBody>
      </p:sp>
      <p:pic>
        <p:nvPicPr>
          <p:cNvPr id="13409" name="Picture 2" descr="E:\Worksroom_报警产品线管理\报警设备用户手册\报警主机和键盘效果图\报警主机\报警产品\DS-19A系列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697038"/>
            <a:ext cx="5413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0" name="图片 130" descr="未标题-4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1806575"/>
            <a:ext cx="714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1" name="图片 131" descr="未标题-2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755775"/>
            <a:ext cx="2397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2" name="图片 133" descr="未标题-1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1735138"/>
            <a:ext cx="188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72"/>
          <p:cNvSpPr txBox="1">
            <a:spLocks noChangeArrowheads="1"/>
          </p:cNvSpPr>
          <p:nvPr/>
        </p:nvSpPr>
        <p:spPr bwMode="auto">
          <a:xfrm>
            <a:off x="4462463" y="5303838"/>
            <a:ext cx="74612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000" dirty="0">
                <a:latin typeface="+mj-ea"/>
              </a:rPr>
              <a:t>DS-2CD6</a:t>
            </a:r>
          </a:p>
        </p:txBody>
      </p:sp>
      <p:pic>
        <p:nvPicPr>
          <p:cNvPr id="13414" name="图片 111" descr="枪机4-365平台枪机副本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5048250"/>
            <a:ext cx="4159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" name="图片 11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727200"/>
            <a:ext cx="4175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6" name="TextBox 82"/>
          <p:cNvSpPr txBox="1">
            <a:spLocks noChangeArrowheads="1"/>
          </p:cNvSpPr>
          <p:nvPr/>
        </p:nvSpPr>
        <p:spPr bwMode="auto">
          <a:xfrm>
            <a:off x="4857750" y="2043113"/>
            <a:ext cx="1066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门禁控制器</a:t>
            </a:r>
          </a:p>
        </p:txBody>
      </p:sp>
      <p:sp>
        <p:nvSpPr>
          <p:cNvPr id="13417" name="TextBox 82"/>
          <p:cNvSpPr txBox="1">
            <a:spLocks noChangeArrowheads="1"/>
          </p:cNvSpPr>
          <p:nvPr/>
        </p:nvSpPr>
        <p:spPr bwMode="auto">
          <a:xfrm>
            <a:off x="5978525" y="2043113"/>
            <a:ext cx="8001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读卡器</a:t>
            </a:r>
          </a:p>
        </p:txBody>
      </p:sp>
      <p:pic>
        <p:nvPicPr>
          <p:cNvPr id="13418" name="图片 11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1687513"/>
            <a:ext cx="2174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9" name="图片 11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1687513"/>
            <a:ext cx="2159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20" name="图片 1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1687513"/>
            <a:ext cx="2492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21" name="图片 6" descr="12U综合平台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23368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82"/>
          <p:cNvSpPr txBox="1">
            <a:spLocks noChangeArrowheads="1"/>
          </p:cNvSpPr>
          <p:nvPr/>
        </p:nvSpPr>
        <p:spPr bwMode="auto">
          <a:xfrm>
            <a:off x="5630863" y="2374900"/>
            <a:ext cx="519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DS-B10</a:t>
            </a:r>
          </a:p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DS-B11</a:t>
            </a:r>
          </a:p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DS-B12</a:t>
            </a:r>
            <a:endParaRPr lang="zh-CN" altLang="en-US" sz="1000" dirty="0">
              <a:latin typeface="+mj-ea"/>
              <a:ea typeface="+mj-ea"/>
            </a:endParaRPr>
          </a:p>
        </p:txBody>
      </p:sp>
      <p:pic>
        <p:nvPicPr>
          <p:cNvPr id="13423" name="图片 11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5" y="2309813"/>
            <a:ext cx="34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82"/>
          <p:cNvSpPr txBox="1">
            <a:spLocks noChangeArrowheads="1"/>
          </p:cNvSpPr>
          <p:nvPr/>
        </p:nvSpPr>
        <p:spPr bwMode="auto">
          <a:xfrm>
            <a:off x="6589713" y="2524125"/>
            <a:ext cx="52070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DS-B20</a:t>
            </a:r>
          </a:p>
        </p:txBody>
      </p:sp>
      <p:pic>
        <p:nvPicPr>
          <p:cNvPr id="13425" name="图片 12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4384675"/>
            <a:ext cx="793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TextBox 97"/>
          <p:cNvSpPr txBox="1">
            <a:spLocks noChangeArrowheads="1"/>
          </p:cNvSpPr>
          <p:nvPr/>
        </p:nvSpPr>
        <p:spPr bwMode="auto">
          <a:xfrm>
            <a:off x="4737100" y="4633913"/>
            <a:ext cx="4905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DS-3S</a:t>
            </a:r>
          </a:p>
        </p:txBody>
      </p:sp>
      <p:pic>
        <p:nvPicPr>
          <p:cNvPr id="13427" name="图片 1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383088"/>
            <a:ext cx="6334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97"/>
          <p:cNvSpPr txBox="1">
            <a:spLocks noChangeArrowheads="1"/>
          </p:cNvSpPr>
          <p:nvPr/>
        </p:nvSpPr>
        <p:spPr bwMode="auto">
          <a:xfrm>
            <a:off x="5565775" y="4624388"/>
            <a:ext cx="490538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DS-3J</a:t>
            </a:r>
          </a:p>
        </p:txBody>
      </p:sp>
      <p:pic>
        <p:nvPicPr>
          <p:cNvPr id="13429" name="图片 13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4383088"/>
            <a:ext cx="63341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TextBox 97"/>
          <p:cNvSpPr txBox="1">
            <a:spLocks noChangeArrowheads="1"/>
          </p:cNvSpPr>
          <p:nvPr/>
        </p:nvSpPr>
        <p:spPr bwMode="auto">
          <a:xfrm>
            <a:off x="6345238" y="4624388"/>
            <a:ext cx="492125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000" dirty="0">
                <a:latin typeface="+mj-ea"/>
                <a:ea typeface="+mj-ea"/>
              </a:rPr>
              <a:t>DS-3H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262626"/>
                </a:solidFill>
                <a:latin typeface="+mj-ea"/>
              </a:rPr>
              <a:t>全线安防产品家族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高清海量存储解决方案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525" y="938213"/>
            <a:ext cx="3779838" cy="4287837"/>
          </a:xfrm>
        </p:spPr>
        <p:txBody>
          <a:bodyPr/>
          <a:lstStyle/>
          <a:p>
            <a:pPr marL="285750" lvl="1" indent="-285750"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/>
              <a:t>DS-9632N-ST</a:t>
            </a:r>
            <a:endParaRPr lang="en-US" altLang="zh-CN" sz="1600" dirty="0"/>
          </a:p>
          <a:p>
            <a:pPr marL="0" lvl="1" indent="0">
              <a:buFontTx/>
              <a:buNone/>
              <a:defRPr/>
            </a:pPr>
            <a:r>
              <a:rPr lang="zh-CN" altLang="en-US" sz="1600" dirty="0" smtClean="0"/>
              <a:t>稳</a:t>
            </a:r>
            <a:r>
              <a:rPr lang="zh-CN" altLang="en-US" sz="1600" dirty="0"/>
              <a:t>定可靠</a:t>
            </a:r>
            <a:endParaRPr lang="en-US" altLang="zh-CN" sz="1600" dirty="0"/>
          </a:p>
          <a:p>
            <a:pPr marL="0" indent="0">
              <a:buFontTx/>
              <a:buNone/>
              <a:defRPr/>
            </a:pPr>
            <a:r>
              <a:rPr lang="zh-CN" altLang="en-US" sz="1600" dirty="0" smtClean="0"/>
              <a:t>性能升级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输出</a:t>
            </a:r>
            <a:r>
              <a:rPr lang="en-US" altLang="zh-CN" sz="1600" dirty="0" smtClean="0"/>
              <a:t>320Mbps</a:t>
            </a:r>
          </a:p>
          <a:p>
            <a:pPr marL="0" indent="0">
              <a:buFontTx/>
              <a:buNone/>
              <a:defRPr/>
            </a:pPr>
            <a:r>
              <a:rPr lang="zh-CN" altLang="en-US" sz="1600" dirty="0" smtClean="0"/>
              <a:t>支持</a:t>
            </a:r>
            <a:r>
              <a:rPr lang="en-US" altLang="zh-CN" sz="1600" dirty="0" smtClean="0"/>
              <a:t>N+1</a:t>
            </a:r>
            <a:r>
              <a:rPr lang="zh-CN" altLang="en-US" sz="1600" dirty="0" smtClean="0"/>
              <a:t>备份</a:t>
            </a:r>
            <a:endParaRPr lang="en-US" altLang="zh-CN" sz="1600" dirty="0" smtClean="0"/>
          </a:p>
          <a:p>
            <a:pPr marL="0" indent="0">
              <a:buFontTx/>
              <a:buNone/>
              <a:defRPr/>
            </a:pPr>
            <a:endParaRPr lang="en-US" altLang="zh-CN" sz="1600" dirty="0"/>
          </a:p>
          <a:p>
            <a:pPr marL="0" indent="0">
              <a:buFontTx/>
              <a:buNone/>
              <a:defRPr/>
            </a:pPr>
            <a:endParaRPr lang="en-US" altLang="zh-CN" sz="1600" dirty="0" smtClean="0"/>
          </a:p>
          <a:p>
            <a:pPr marL="285739" indent="-285739"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/>
              <a:t>DS-9664N-XT</a:t>
            </a:r>
            <a:endParaRPr lang="en-US" altLang="zh-CN" sz="1600" dirty="0"/>
          </a:p>
          <a:p>
            <a:pPr marL="0" indent="0">
              <a:buFontTx/>
              <a:buNone/>
              <a:defRPr/>
            </a:pPr>
            <a:r>
              <a:rPr lang="zh-CN" altLang="en-US" sz="1600" dirty="0"/>
              <a:t>支持</a:t>
            </a:r>
            <a:r>
              <a:rPr lang="en-US" altLang="zh-CN" sz="1600" dirty="0"/>
              <a:t>16</a:t>
            </a:r>
            <a:r>
              <a:rPr lang="zh-CN" altLang="en-US" sz="1600" dirty="0"/>
              <a:t>块</a:t>
            </a:r>
            <a:r>
              <a:rPr lang="en-US" altLang="zh-CN" sz="1600" dirty="0"/>
              <a:t>SATA</a:t>
            </a:r>
            <a:r>
              <a:rPr lang="zh-CN" altLang="en-US" sz="1600" dirty="0" smtClean="0"/>
              <a:t>盘</a:t>
            </a:r>
            <a:endParaRPr lang="zh-CN" altLang="en-US" sz="1600" dirty="0"/>
          </a:p>
          <a:p>
            <a:pPr marL="0" indent="0">
              <a:buFontTx/>
              <a:buNone/>
              <a:defRPr/>
            </a:pPr>
            <a:r>
              <a:rPr lang="zh-CN" altLang="en-US" sz="1600" dirty="0"/>
              <a:t>更高的密</a:t>
            </a:r>
            <a:r>
              <a:rPr lang="zh-CN" altLang="en-US" sz="1600" dirty="0" smtClean="0"/>
              <a:t>度</a:t>
            </a:r>
            <a:endParaRPr lang="zh-CN" altLang="en-US" sz="1600" dirty="0"/>
          </a:p>
          <a:p>
            <a:pPr marL="0" indent="0">
              <a:buFontTx/>
              <a:buNone/>
              <a:defRPr/>
            </a:pPr>
            <a:r>
              <a:rPr lang="zh-CN" altLang="en-US" sz="1600" dirty="0"/>
              <a:t>支持</a:t>
            </a:r>
            <a:r>
              <a:rPr lang="en-US" altLang="zh-CN" sz="1600" dirty="0"/>
              <a:t>N+1</a:t>
            </a:r>
            <a:r>
              <a:rPr lang="zh-CN" altLang="en-US" sz="1600" dirty="0"/>
              <a:t>备</a:t>
            </a:r>
            <a:r>
              <a:rPr lang="zh-CN" altLang="en-US" sz="1600" dirty="0" smtClean="0"/>
              <a:t>份</a:t>
            </a:r>
            <a:endParaRPr lang="zh-CN" altLang="en-US" sz="1600" dirty="0"/>
          </a:p>
          <a:p>
            <a:pPr marL="0" indent="0">
              <a:buFontTx/>
              <a:buNone/>
              <a:defRPr/>
            </a:pPr>
            <a:r>
              <a:rPr lang="zh-CN" altLang="en-US" sz="1600" dirty="0"/>
              <a:t>按照</a:t>
            </a:r>
            <a:r>
              <a:rPr lang="en-US" altLang="zh-CN" sz="1600" dirty="0"/>
              <a:t>8Mbps 30</a:t>
            </a:r>
            <a:r>
              <a:rPr lang="zh-CN" altLang="en-US" sz="1600" dirty="0"/>
              <a:t>天存储周期计算，可满足</a:t>
            </a:r>
            <a:r>
              <a:rPr lang="en-US" altLang="zh-CN" sz="1600" dirty="0"/>
              <a:t>16</a:t>
            </a:r>
            <a:r>
              <a:rPr lang="zh-CN" altLang="en-US" sz="1600" dirty="0"/>
              <a:t>路高清存储</a:t>
            </a:r>
          </a:p>
          <a:p>
            <a:pPr marL="0" indent="0">
              <a:buFontTx/>
              <a:buNone/>
              <a:defRPr/>
            </a:pPr>
            <a:endParaRPr lang="en-US" altLang="zh-CN" sz="1600" dirty="0" smtClean="0"/>
          </a:p>
          <a:p>
            <a:pPr marL="285739" indent="-285739">
              <a:defRPr/>
            </a:pPr>
            <a:endParaRPr lang="zh-CN" altLang="en-US" sz="2667" dirty="0"/>
          </a:p>
        </p:txBody>
      </p:sp>
      <p:pic>
        <p:nvPicPr>
          <p:cNvPr id="64516" name="Picture 100" descr="侧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228725"/>
            <a:ext cx="295910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63" y="2827338"/>
            <a:ext cx="3536950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altLang="zh-CN" sz="2667" dirty="0"/>
              <a:t>NVR N+1 </a:t>
            </a:r>
            <a:r>
              <a:rPr lang="zh-CN" altLang="en-US" sz="2667" dirty="0"/>
              <a:t>方案 介绍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333500"/>
            <a:ext cx="4275137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2667" dirty="0"/>
              <a:t>工作</a:t>
            </a:r>
            <a:r>
              <a:rPr lang="en-US" altLang="zh-CN" sz="2667" dirty="0"/>
              <a:t>NVR</a:t>
            </a:r>
            <a:r>
              <a:rPr lang="zh-CN" altLang="en-US" sz="2667" dirty="0"/>
              <a:t>故障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365250"/>
            <a:ext cx="4319587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2667" dirty="0"/>
              <a:t>热备</a:t>
            </a:r>
            <a:r>
              <a:rPr lang="en-US" altLang="zh-CN" sz="2667" dirty="0"/>
              <a:t>NVR</a:t>
            </a:r>
            <a:r>
              <a:rPr lang="zh-CN" altLang="en-US" sz="2667" dirty="0"/>
              <a:t>录像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1358900"/>
            <a:ext cx="4365625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2667" dirty="0"/>
              <a:t>录像恢复</a:t>
            </a:r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50963"/>
            <a:ext cx="4230688" cy="35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网络视频接入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9550" y="817563"/>
            <a:ext cx="7200900" cy="45608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Verdana" pitchFamily="34" charset="0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Ø"/>
              <a:defRPr sz="18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-"/>
              <a:defRPr sz="14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Verdana" pitchFamily="34" charset="0"/>
              </a:rPr>
              <a:t>多元化接入</a:t>
            </a:r>
            <a:endParaRPr lang="en-US" altLang="zh-CN" sz="2000" dirty="0">
              <a:latin typeface="+mn-ea"/>
              <a:ea typeface="+mn-ea"/>
              <a:cs typeface="Verdana" pitchFamily="34" charset="0"/>
            </a:endParaRPr>
          </a:p>
          <a:p>
            <a:pPr lvl="1">
              <a:defRPr/>
            </a:pPr>
            <a:r>
              <a:rPr lang="zh-CN" altLang="en-US" sz="1667" dirty="0"/>
              <a:t>支持海康网络摄像机、网络球机和网络视频服务器接入</a:t>
            </a:r>
            <a:endParaRPr lang="en-US" altLang="zh-CN" sz="1667" dirty="0"/>
          </a:p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Verdana" pitchFamily="34" charset="0"/>
              </a:rPr>
              <a:t>第三方接入</a:t>
            </a:r>
            <a:endParaRPr lang="en-US" altLang="zh-CN" sz="2000" dirty="0">
              <a:latin typeface="+mn-ea"/>
              <a:ea typeface="+mn-ea"/>
              <a:cs typeface="Verdana" pitchFamily="34" charset="0"/>
            </a:endParaRPr>
          </a:p>
          <a:p>
            <a:pPr lvl="1">
              <a:defRPr/>
            </a:pPr>
            <a:r>
              <a:rPr lang="zh-CN" altLang="en-US" sz="1667" dirty="0"/>
              <a:t>支持</a:t>
            </a:r>
            <a:r>
              <a:rPr lang="en-US" altLang="zh-CN" sz="1667" dirty="0"/>
              <a:t>7</a:t>
            </a:r>
            <a:r>
              <a:rPr lang="zh-CN" altLang="en-US" sz="1667" dirty="0"/>
              <a:t>家厂商私有协议接入</a:t>
            </a:r>
            <a:endParaRPr lang="en-US" altLang="zh-CN" sz="1667" dirty="0"/>
          </a:p>
          <a:p>
            <a:pPr lvl="1">
              <a:defRPr/>
            </a:pPr>
            <a:r>
              <a:rPr lang="zh-CN" altLang="en-US" sz="1667" dirty="0"/>
              <a:t>支持标准</a:t>
            </a:r>
            <a:r>
              <a:rPr lang="en-US" altLang="zh-CN" sz="1667" dirty="0"/>
              <a:t>ONVIF</a:t>
            </a:r>
            <a:r>
              <a:rPr lang="zh-CN" altLang="en-US" sz="1667" dirty="0"/>
              <a:t>、</a:t>
            </a:r>
            <a:r>
              <a:rPr lang="en-US" altLang="zh-CN" sz="1667" dirty="0"/>
              <a:t>PSIA</a:t>
            </a:r>
            <a:r>
              <a:rPr lang="zh-CN" altLang="en-US" sz="1667" dirty="0"/>
              <a:t>协议的网络摄像机接入</a:t>
            </a:r>
            <a:endParaRPr lang="en-US" altLang="zh-CN" sz="1667" dirty="0"/>
          </a:p>
          <a:p>
            <a:pPr marL="285739" lvl="1" indent="-285739">
              <a:buFont typeface="Wingdings" pitchFamily="2" charset="2"/>
              <a:buChar char="n"/>
              <a:defRPr/>
            </a:pPr>
            <a:r>
              <a:rPr lang="zh-CN" altLang="en-US" dirty="0">
                <a:latin typeface="+mn-ea"/>
                <a:ea typeface="+mn-ea"/>
                <a:cs typeface="Verdana" pitchFamily="34" charset="0"/>
              </a:rPr>
              <a:t>高清接入</a:t>
            </a:r>
            <a:endParaRPr lang="en-US" altLang="zh-CN" dirty="0">
              <a:latin typeface="+mn-ea"/>
              <a:ea typeface="+mn-ea"/>
              <a:cs typeface="Verdana" pitchFamily="34" charset="0"/>
            </a:endParaRPr>
          </a:p>
          <a:p>
            <a:pPr lvl="1">
              <a:defRPr/>
            </a:pPr>
            <a:r>
              <a:rPr lang="zh-CN" altLang="en-US" sz="1667" dirty="0"/>
              <a:t>支持</a:t>
            </a:r>
            <a:r>
              <a:rPr lang="en-US" altLang="zh-CN" sz="1667" dirty="0"/>
              <a:t>500W</a:t>
            </a:r>
            <a:r>
              <a:rPr lang="zh-CN" altLang="en-US" sz="1667" dirty="0"/>
              <a:t>像素高清网络视频的预览、存储与回放</a:t>
            </a:r>
            <a:endParaRPr lang="en-US" altLang="zh-CN" sz="1667" dirty="0"/>
          </a:p>
          <a:p>
            <a:pPr marL="285739" lvl="1" indent="-285739">
              <a:buFont typeface="Wingdings" pitchFamily="2" charset="2"/>
              <a:buChar char="n"/>
              <a:defRPr/>
            </a:pPr>
            <a:endParaRPr lang="en-US" altLang="zh-CN" dirty="0">
              <a:latin typeface="+mn-ea"/>
              <a:ea typeface="+mn-ea"/>
              <a:cs typeface="Verdana" pitchFamily="34" charset="0"/>
            </a:endParaRPr>
          </a:p>
          <a:p>
            <a:pPr>
              <a:defRPr/>
            </a:pPr>
            <a:endParaRPr lang="en-US" altLang="zh-CN" sz="2000" dirty="0">
              <a:latin typeface="+mn-ea"/>
              <a:ea typeface="+mn-ea"/>
              <a:cs typeface="Verdana" pitchFamily="34" charset="0"/>
            </a:endParaRPr>
          </a:p>
          <a:p>
            <a:pPr lvl="1">
              <a:defRPr/>
            </a:pPr>
            <a:endParaRPr lang="zh-CN" altLang="en-US" sz="1667" dirty="0"/>
          </a:p>
        </p:txBody>
      </p:sp>
      <p:sp>
        <p:nvSpPr>
          <p:cNvPr id="14" name="TextBox 13"/>
          <p:cNvSpPr txBox="1"/>
          <p:nvPr/>
        </p:nvSpPr>
        <p:spPr>
          <a:xfrm rot="21092851">
            <a:off x="5344805" y="2755357"/>
            <a:ext cx="1244844" cy="451342"/>
          </a:xfrm>
          <a:prstGeom prst="rect">
            <a:avLst/>
          </a:prstGeom>
          <a:noFill/>
        </p:spPr>
        <p:txBody>
          <a:bodyPr lIns="0" rIns="0">
            <a:spAutoFit/>
            <a:scene3d>
              <a:camera prst="isometricBottomDown">
                <a:rot lat="2123779" lon="18883137" rev="17990227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altLang="zh-CN" sz="2333" b="1" dirty="0">
                <a:solidFill>
                  <a:schemeClr val="bg1"/>
                </a:solidFill>
              </a:rPr>
              <a:t>NVR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高清海量存储解决方案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/>
              <a:t>DS-A1048R</a:t>
            </a:r>
            <a:endParaRPr lang="en-US" altLang="zh-CN" sz="1600" dirty="0"/>
          </a:p>
          <a:p>
            <a:pPr marL="0" indent="0">
              <a:buFontTx/>
              <a:buNone/>
              <a:defRPr/>
            </a:pPr>
            <a:r>
              <a:rPr lang="en-US" altLang="zh-CN" sz="1600" dirty="0" smtClean="0"/>
              <a:t>CVR</a:t>
            </a:r>
            <a:r>
              <a:rPr lang="zh-CN" altLang="en-US" sz="1600" dirty="0"/>
              <a:t>直</a:t>
            </a:r>
            <a:r>
              <a:rPr lang="zh-CN" altLang="en-US" sz="1600" dirty="0" smtClean="0"/>
              <a:t>接取流方式</a:t>
            </a:r>
            <a:endParaRPr lang="en-US" altLang="zh-CN" sz="1600" dirty="0" smtClean="0"/>
          </a:p>
          <a:p>
            <a:pPr marL="0" indent="0">
              <a:buFontTx/>
              <a:buNone/>
              <a:defRPr/>
            </a:pPr>
            <a:r>
              <a:rPr lang="en-US" altLang="zh-CN" sz="1600" dirty="0" smtClean="0"/>
              <a:t>N+1</a:t>
            </a:r>
            <a:r>
              <a:rPr lang="zh-CN" altLang="en-US" sz="1600" dirty="0" smtClean="0"/>
              <a:t>热备</a:t>
            </a:r>
            <a:endParaRPr lang="en-US" altLang="zh-CN" sz="1600" dirty="0" smtClean="0"/>
          </a:p>
          <a:p>
            <a:pPr marL="0" indent="0">
              <a:buFontTx/>
              <a:buNone/>
              <a:defRPr/>
            </a:pPr>
            <a:r>
              <a:rPr lang="en-US" altLang="zh-CN" sz="1600" dirty="0" smtClean="0"/>
              <a:t>RAID</a:t>
            </a:r>
          </a:p>
          <a:p>
            <a:pPr marL="0" indent="0">
              <a:buFontTx/>
              <a:buNone/>
              <a:defRPr/>
            </a:pPr>
            <a:r>
              <a:rPr lang="zh-CN" altLang="en-US" sz="1600" dirty="0"/>
              <a:t>内</a:t>
            </a:r>
            <a:r>
              <a:rPr lang="zh-CN" altLang="en-US" sz="1600" dirty="0" smtClean="0"/>
              <a:t>嵌流转发</a:t>
            </a:r>
            <a:endParaRPr lang="en-US" altLang="zh-CN" sz="1600" dirty="0"/>
          </a:p>
          <a:p>
            <a:pPr marL="0" indent="0">
              <a:buFontTx/>
              <a:buNone/>
              <a:defRPr/>
            </a:pPr>
            <a:endParaRPr lang="en-US" altLang="zh-CN" sz="1600" dirty="0" smtClean="0"/>
          </a:p>
          <a:p>
            <a:pPr marL="285739" indent="-285739">
              <a:defRPr/>
            </a:pPr>
            <a:endParaRPr lang="zh-CN" altLang="en-US" sz="2667" dirty="0"/>
          </a:p>
        </p:txBody>
      </p:sp>
      <p:pic>
        <p:nvPicPr>
          <p:cNvPr id="757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696913"/>
            <a:ext cx="21050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1"/>
          <p:cNvGraphicFramePr>
            <a:graphicFrameLocks noGrp="1"/>
          </p:cNvGraphicFramePr>
          <p:nvPr/>
        </p:nvGraphicFramePr>
        <p:xfrm>
          <a:off x="385763" y="2538413"/>
          <a:ext cx="5214938" cy="27178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6199"/>
                <a:gridCol w="1369580"/>
                <a:gridCol w="131706"/>
                <a:gridCol w="1237873"/>
                <a:gridCol w="1369580"/>
              </a:tblGrid>
              <a:tr h="2591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参数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DS-A1016R</a:t>
                      </a:r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</a:t>
                      </a:r>
                      <a:r>
                        <a:rPr lang="zh-CN" altLang="en-US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zh-CN" altLang="en-US" sz="1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33" marB="457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DS-A1024R</a:t>
                      </a:r>
                      <a:endParaRPr lang="zh-CN" altLang="en-US" sz="1100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DS-A1048R</a:t>
                      </a:r>
                      <a:endParaRPr lang="zh-CN" altLang="en-US" sz="1100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硬盘槽位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16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33" marB="457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48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CPU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64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位多核</a:t>
                      </a:r>
                    </a:p>
                  </a:txBody>
                  <a:tcPr marL="91448" marR="91448" marT="45735" marB="45735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9" marR="91449" marT="45733" marB="457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64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位多核</a:t>
                      </a:r>
                    </a:p>
                  </a:txBody>
                  <a:tcPr marL="91448" marR="91448" marT="45735" marB="4573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64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位多核</a:t>
                      </a:r>
                    </a:p>
                  </a:txBody>
                  <a:tcPr marL="91448" marR="91448"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缓存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2-16GB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8" marR="91448" marT="45735" marB="4573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4-16GB</a:t>
                      </a:r>
                      <a:endParaRPr lang="zh-CN" altLang="en-US" sz="11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48" marR="91448"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硬盘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</a:rPr>
                        <a:t>SATA II</a:t>
                      </a:r>
                      <a:r>
                        <a:rPr lang="en-US" altLang="zh-CN" sz="1100" baseline="0" dirty="0" smtClean="0">
                          <a:latin typeface="微软雅黑" pitchFamily="34" charset="-122"/>
                        </a:rPr>
                        <a:t> </a:t>
                      </a:r>
                      <a:r>
                        <a:rPr lang="en-US" altLang="zh-CN" sz="1100" dirty="0" smtClean="0">
                          <a:latin typeface="微软雅黑" pitchFamily="34" charset="-122"/>
                        </a:rPr>
                        <a:t>, SATA III , </a:t>
                      </a:r>
                      <a:r>
                        <a:rPr lang="zh-CN" altLang="en-US" sz="1100" dirty="0" smtClean="0">
                          <a:latin typeface="微软雅黑" pitchFamily="34" charset="-122"/>
                        </a:rPr>
                        <a:t>支持</a:t>
                      </a:r>
                      <a:r>
                        <a:rPr lang="en-US" altLang="zh-CN" sz="1100" dirty="0" smtClean="0">
                          <a:latin typeface="微软雅黑" pitchFamily="34" charset="-122"/>
                        </a:rPr>
                        <a:t>3T</a:t>
                      </a:r>
                      <a:r>
                        <a:rPr lang="zh-CN" altLang="en-US" sz="1100" dirty="0" smtClean="0">
                          <a:latin typeface="微软雅黑" pitchFamily="34" charset="-122"/>
                        </a:rPr>
                        <a:t>盘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RAID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4"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100" dirty="0" smtClean="0">
                          <a:latin typeface="微软雅黑" pitchFamily="34" charset="-122"/>
                        </a:rPr>
                        <a:t>RAID 0,1,5</a:t>
                      </a:r>
                      <a:r>
                        <a:rPr lang="en-US" altLang="zh-CN" sz="1100" dirty="0" smtClean="0">
                          <a:latin typeface="微软雅黑" pitchFamily="34" charset="-122"/>
                        </a:rPr>
                        <a:t>,10,JBOD</a:t>
                      </a:r>
                      <a:r>
                        <a:rPr lang="en-US" altLang="zh-CN" sz="1100" baseline="0" dirty="0" smtClean="0">
                          <a:latin typeface="微软雅黑" pitchFamily="34" charset="-122"/>
                        </a:rPr>
                        <a:t>,Hot-Spare</a:t>
                      </a:r>
                      <a:endParaRPr lang="zh-CN" altLang="en-GB" sz="1100" dirty="0" smtClean="0">
                        <a:latin typeface="微软雅黑" pitchFamily="34" charset="-122"/>
                      </a:endParaRPr>
                    </a:p>
                  </a:txBody>
                  <a:tcPr marL="91448" marR="91448" marT="45735" marB="4573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网口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*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GE-6*GE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扩展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可升级连接两级扩展柜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7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电源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单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冗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冗电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48" marR="91448" marT="45735" marB="4573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 smtClean="0">
                <a:solidFill>
                  <a:srgbClr val="FF0000"/>
                </a:solidFill>
              </a:rPr>
              <a:t>--</a:t>
            </a:r>
            <a:r>
              <a:rPr lang="zh-CN" altLang="en-US" sz="2167" dirty="0" smtClean="0">
                <a:solidFill>
                  <a:srgbClr val="FF0000"/>
                </a:solidFill>
              </a:rPr>
              <a:t>视频专用存储系统</a:t>
            </a:r>
            <a:endParaRPr lang="zh-CN" altLang="en-US" sz="2167" dirty="0">
              <a:solidFill>
                <a:srgbClr val="FF0000"/>
              </a:solidFill>
            </a:endParaRPr>
          </a:p>
        </p:txBody>
      </p:sp>
      <p:sp>
        <p:nvSpPr>
          <p:cNvPr id="76804" name="TextBox 7"/>
          <p:cNvSpPr txBox="1">
            <a:spLocks noChangeArrowheads="1"/>
          </p:cNvSpPr>
          <p:nvPr/>
        </p:nvSpPr>
        <p:spPr bwMode="auto">
          <a:xfrm>
            <a:off x="496888" y="6254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/>
              <a:t>传统</a:t>
            </a:r>
            <a:r>
              <a:rPr lang="en-US" altLang="zh-CN" sz="1400"/>
              <a:t>IPSAN</a:t>
            </a:r>
            <a:r>
              <a:rPr lang="zh-CN" altLang="en-US" sz="1400"/>
              <a:t>存储模式</a:t>
            </a:r>
          </a:p>
        </p:txBody>
      </p:sp>
      <p:sp>
        <p:nvSpPr>
          <p:cNvPr id="76805" name="TextBox 8"/>
          <p:cNvSpPr txBox="1">
            <a:spLocks noChangeArrowheads="1"/>
          </p:cNvSpPr>
          <p:nvPr/>
        </p:nvSpPr>
        <p:spPr bwMode="auto">
          <a:xfrm>
            <a:off x="3652838" y="625475"/>
            <a:ext cx="2857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/>
              <a:t>海康新一代</a:t>
            </a:r>
            <a:r>
              <a:rPr lang="en-US" altLang="zh-CN" sz="1400"/>
              <a:t>CVR</a:t>
            </a:r>
            <a:r>
              <a:rPr lang="zh-CN" altLang="en-US" sz="1400"/>
              <a:t>流媒体直写模式</a:t>
            </a:r>
          </a:p>
        </p:txBody>
      </p:sp>
      <p:sp>
        <p:nvSpPr>
          <p:cNvPr id="76806" name="TextBox 27"/>
          <p:cNvSpPr txBox="1">
            <a:spLocks noChangeArrowheads="1"/>
          </p:cNvSpPr>
          <p:nvPr/>
        </p:nvSpPr>
        <p:spPr bwMode="auto">
          <a:xfrm>
            <a:off x="676275" y="3721100"/>
            <a:ext cx="39742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zh-CN" altLang="en-US" sz="1400" dirty="0" smtClean="0"/>
              <a:t>技</a:t>
            </a:r>
            <a:endParaRPr lang="en-US" altLang="zh-CN" sz="1400" dirty="0"/>
          </a:p>
          <a:p>
            <a:r>
              <a:rPr lang="zh-CN" altLang="en-US" sz="1400" dirty="0" smtClean="0"/>
              <a:t>术</a:t>
            </a:r>
            <a:endParaRPr lang="en-US" altLang="zh-CN" sz="1400" dirty="0"/>
          </a:p>
          <a:p>
            <a:r>
              <a:rPr lang="zh-CN" altLang="en-US" sz="1400" dirty="0" smtClean="0"/>
              <a:t>特</a:t>
            </a:r>
            <a:endParaRPr lang="en-US" altLang="zh-CN" sz="1400" dirty="0"/>
          </a:p>
          <a:p>
            <a:r>
              <a:rPr lang="zh-CN" altLang="en-US" sz="1400" dirty="0" smtClean="0"/>
              <a:t>点</a:t>
            </a:r>
            <a:endParaRPr lang="zh-CN" altLang="en-US" sz="1400" dirty="0"/>
          </a:p>
        </p:txBody>
      </p:sp>
      <p:sp>
        <p:nvSpPr>
          <p:cNvPr id="7680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aphicFrame>
        <p:nvGraphicFramePr>
          <p:cNvPr id="768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892023"/>
              </p:ext>
            </p:extLst>
          </p:nvPr>
        </p:nvGraphicFramePr>
        <p:xfrm>
          <a:off x="3643036" y="951706"/>
          <a:ext cx="3191299" cy="232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6" name="BMP 图像" r:id="rId3" imgW="4153480" imgH="2591162" progId="PBrush">
                  <p:embed/>
                </p:oleObj>
              </mc:Choice>
              <mc:Fallback>
                <p:oleObj name="BMP 图像" r:id="rId3" imgW="4153480" imgH="2591162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036" y="951706"/>
                        <a:ext cx="3191299" cy="2329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9" name="Picture 6" descr="IPSAN802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" y="971354"/>
            <a:ext cx="3123768" cy="229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1628775" y="3489325"/>
            <a:ext cx="6119813" cy="261938"/>
            <a:chOff x="827585" y="6039687"/>
            <a:chExt cx="7344815" cy="312834"/>
          </a:xfrm>
        </p:grpSpPr>
        <p:pic>
          <p:nvPicPr>
            <p:cNvPr id="76826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9" name="矩形 8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12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>
                  <a:latin typeface="微软雅黑" pitchFamily="34" charset="-122"/>
                </a:rPr>
                <a:t>专用流媒体协议，直接连接编解码器或</a:t>
              </a:r>
              <a:r>
                <a:rPr lang="en-US" altLang="zh-CN" sz="1050">
                  <a:latin typeface="微软雅黑" pitchFamily="34" charset="-122"/>
                </a:rPr>
                <a:t>IP Camera</a:t>
              </a:r>
              <a:r>
                <a:rPr lang="zh-CN" altLang="en-US" sz="1050">
                  <a:latin typeface="微软雅黑" pitchFamily="34" charset="-122"/>
                </a:rPr>
                <a:t>，省略存储服务器</a:t>
              </a:r>
              <a:endParaRPr lang="en-US" altLang="zh-CN" sz="1050">
                <a:latin typeface="微软雅黑" pitchFamily="34" charset="-122"/>
              </a:endParaRPr>
            </a:p>
          </p:txBody>
        </p:sp>
      </p:grpSp>
      <p:grpSp>
        <p:nvGrpSpPr>
          <p:cNvPr id="3" name="组合 9"/>
          <p:cNvGrpSpPr>
            <a:grpSpLocks/>
          </p:cNvGrpSpPr>
          <p:nvPr/>
        </p:nvGrpSpPr>
        <p:grpSpPr bwMode="auto">
          <a:xfrm>
            <a:off x="1628775" y="3798888"/>
            <a:ext cx="6119813" cy="254000"/>
            <a:chOff x="827585" y="6039687"/>
            <a:chExt cx="7344815" cy="305407"/>
          </a:xfrm>
        </p:grpSpPr>
        <p:pic>
          <p:nvPicPr>
            <p:cNvPr id="76824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7" name="矩形 11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0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</a:rPr>
                <a:t>集成录像、检索、回放功能模块</a:t>
              </a:r>
              <a:endParaRPr lang="en-US" altLang="zh-CN" sz="1050" dirty="0">
                <a:latin typeface="微软雅黑" pitchFamily="34" charset="-122"/>
              </a:endParaRPr>
            </a:p>
          </p:txBody>
        </p:sp>
      </p:grpSp>
      <p:grpSp>
        <p:nvGrpSpPr>
          <p:cNvPr id="4" name="组合 12"/>
          <p:cNvGrpSpPr>
            <a:grpSpLocks/>
          </p:cNvGrpSpPr>
          <p:nvPr/>
        </p:nvGrpSpPr>
        <p:grpSpPr bwMode="auto">
          <a:xfrm>
            <a:off x="1628775" y="4106863"/>
            <a:ext cx="6119813" cy="254000"/>
            <a:chOff x="827585" y="6039687"/>
            <a:chExt cx="7344815" cy="305409"/>
          </a:xfrm>
        </p:grpSpPr>
        <p:pic>
          <p:nvPicPr>
            <p:cNvPr id="76822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" name="矩形 14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05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>
                  <a:latin typeface="微软雅黑" pitchFamily="34" charset="-122"/>
                </a:rPr>
                <a:t>解决覆盖写碎片问题和掉电后文件系统不稳定问题</a:t>
              </a:r>
              <a:endParaRPr lang="en-US" altLang="zh-CN" sz="1050">
                <a:latin typeface="微软雅黑" pitchFamily="34" charset="-122"/>
              </a:endParaRPr>
            </a:p>
          </p:txBody>
        </p:sp>
      </p:grpSp>
      <p:grpSp>
        <p:nvGrpSpPr>
          <p:cNvPr id="5" name="组合 15"/>
          <p:cNvGrpSpPr>
            <a:grpSpLocks/>
          </p:cNvGrpSpPr>
          <p:nvPr/>
        </p:nvGrpSpPr>
        <p:grpSpPr bwMode="auto">
          <a:xfrm>
            <a:off x="1628775" y="4413250"/>
            <a:ext cx="6119813" cy="254000"/>
            <a:chOff x="827585" y="6039687"/>
            <a:chExt cx="7344815" cy="305410"/>
          </a:xfrm>
        </p:grpSpPr>
        <p:pic>
          <p:nvPicPr>
            <p:cNvPr id="76820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3" name="矩形 17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05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 dirty="0">
                  <a:latin typeface="微软雅黑" pitchFamily="34" charset="-122"/>
                </a:rPr>
                <a:t>视频文件快速检索、精确定位、流畅回放</a:t>
              </a:r>
              <a:endParaRPr lang="en-US" altLang="zh-CN" sz="1050" dirty="0">
                <a:latin typeface="微软雅黑" pitchFamily="34" charset="-122"/>
              </a:endParaRPr>
            </a:p>
          </p:txBody>
        </p:sp>
      </p:grp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1628775" y="4721225"/>
            <a:ext cx="6119813" cy="261938"/>
            <a:chOff x="827585" y="6039687"/>
            <a:chExt cx="7344815" cy="312832"/>
          </a:xfrm>
        </p:grpSpPr>
        <p:pic>
          <p:nvPicPr>
            <p:cNvPr id="76818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1" name="矩形 20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1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050">
                  <a:latin typeface="微软雅黑" pitchFamily="34" charset="-122"/>
                </a:rPr>
                <a:t>64</a:t>
              </a:r>
              <a:r>
                <a:rPr lang="zh-CN" altLang="en-US" sz="1050">
                  <a:latin typeface="微软雅黑" pitchFamily="34" charset="-122"/>
                </a:rPr>
                <a:t>位系统，</a:t>
              </a:r>
              <a:r>
                <a:rPr lang="en-US" altLang="zh-CN" sz="1050">
                  <a:latin typeface="微软雅黑" pitchFamily="34" charset="-122"/>
                </a:rPr>
                <a:t>P</a:t>
              </a:r>
              <a:r>
                <a:rPr lang="zh-CN" altLang="en-US" sz="1050">
                  <a:latin typeface="微软雅黑" pitchFamily="34" charset="-122"/>
                </a:rPr>
                <a:t>级海量卷的管理</a:t>
              </a:r>
              <a:endParaRPr lang="en-US" altLang="zh-CN" sz="1050">
                <a:latin typeface="微软雅黑" pitchFamily="34" charset="-122"/>
              </a:endParaRPr>
            </a:p>
          </p:txBody>
        </p:sp>
      </p:grpSp>
      <p:grpSp>
        <p:nvGrpSpPr>
          <p:cNvPr id="8" name="组合 21"/>
          <p:cNvGrpSpPr>
            <a:grpSpLocks/>
          </p:cNvGrpSpPr>
          <p:nvPr/>
        </p:nvGrpSpPr>
        <p:grpSpPr bwMode="auto">
          <a:xfrm>
            <a:off x="1628775" y="5029200"/>
            <a:ext cx="6119813" cy="261938"/>
            <a:chOff x="827585" y="6039687"/>
            <a:chExt cx="7344815" cy="312834"/>
          </a:xfrm>
        </p:grpSpPr>
        <p:pic>
          <p:nvPicPr>
            <p:cNvPr id="76816" name="Picture 2" descr="C:\Users\Sama\Desktop\未标题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5" y="6039687"/>
              <a:ext cx="322820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9" name="矩形 23"/>
            <p:cNvSpPr>
              <a:spLocks noChangeArrowheads="1"/>
            </p:cNvSpPr>
            <p:nvPr/>
          </p:nvSpPr>
          <p:spPr bwMode="auto">
            <a:xfrm>
              <a:off x="1115281" y="6039687"/>
              <a:ext cx="7057119" cy="312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50">
                  <a:latin typeface="微软雅黑" pitchFamily="34" charset="-122"/>
                </a:rPr>
                <a:t>并发写入性能较</a:t>
              </a:r>
              <a:r>
                <a:rPr lang="en-US" altLang="zh-CN" sz="1050">
                  <a:latin typeface="微软雅黑" pitchFamily="34" charset="-122"/>
                </a:rPr>
                <a:t>IP SAN</a:t>
              </a:r>
              <a:r>
                <a:rPr lang="zh-CN" altLang="en-US" sz="1050">
                  <a:latin typeface="微软雅黑" pitchFamily="34" charset="-122"/>
                </a:rPr>
                <a:t>模式提高一倍</a:t>
              </a:r>
              <a:endParaRPr lang="en-US" altLang="zh-CN" sz="1050">
                <a:latin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330200" y="134938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>
                <a:solidFill>
                  <a:srgbClr val="FF0000"/>
                </a:solidFill>
              </a:rPr>
              <a:t>--</a:t>
            </a:r>
            <a:r>
              <a:rPr lang="zh-CN" altLang="en-US" sz="2167" dirty="0">
                <a:solidFill>
                  <a:srgbClr val="FF0000"/>
                </a:solidFill>
              </a:rPr>
              <a:t>视频专用存储系统</a:t>
            </a:r>
          </a:p>
        </p:txBody>
      </p:sp>
      <p:sp>
        <p:nvSpPr>
          <p:cNvPr id="778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297632" y="3912832"/>
            <a:ext cx="2411358" cy="1325935"/>
            <a:chOff x="633046" y="3854102"/>
            <a:chExt cx="2893630" cy="15911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633046" y="3854102"/>
              <a:ext cx="2893628" cy="1497330"/>
            </a:xfrm>
            <a:custGeom>
              <a:avLst/>
              <a:gdLst>
                <a:gd name="T0" fmla="*/ 1152 w 2304"/>
                <a:gd name="T1" fmla="*/ 1152 h 1152"/>
                <a:gd name="T2" fmla="*/ 2304 w 2304"/>
                <a:gd name="T3" fmla="*/ 576 h 1152"/>
                <a:gd name="T4" fmla="*/ 1152 w 2304"/>
                <a:gd name="T5" fmla="*/ 0 h 1152"/>
                <a:gd name="T6" fmla="*/ 0 w 2304"/>
                <a:gd name="T7" fmla="*/ 576 h 1152"/>
                <a:gd name="T8" fmla="*/ 1152 w 230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2080670" y="4602766"/>
              <a:ext cx="1446006" cy="842458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33047" y="4602766"/>
              <a:ext cx="1447622" cy="842458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97632" y="2437247"/>
            <a:ext cx="2411358" cy="1014693"/>
            <a:chOff x="633046" y="3140677"/>
            <a:chExt cx="2893630" cy="12176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633046" y="3140677"/>
              <a:ext cx="2893628" cy="1123834"/>
            </a:xfrm>
            <a:custGeom>
              <a:avLst/>
              <a:gdLst>
                <a:gd name="T0" fmla="*/ 1152 w 2304"/>
                <a:gd name="T1" fmla="*/ 864 h 864"/>
                <a:gd name="T2" fmla="*/ 2304 w 2304"/>
                <a:gd name="T3" fmla="*/ 432 h 864"/>
                <a:gd name="T4" fmla="*/ 1152 w 2304"/>
                <a:gd name="T5" fmla="*/ 0 h 864"/>
                <a:gd name="T6" fmla="*/ 0 w 2304"/>
                <a:gd name="T7" fmla="*/ 432 h 864"/>
                <a:gd name="T8" fmla="*/ 1152 w 2304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864">
                  <a:moveTo>
                    <a:pt x="1152" y="864"/>
                  </a:moveTo>
                  <a:lnTo>
                    <a:pt x="2304" y="432"/>
                  </a:lnTo>
                  <a:lnTo>
                    <a:pt x="1152" y="0"/>
                  </a:lnTo>
                  <a:lnTo>
                    <a:pt x="0" y="432"/>
                  </a:lnTo>
                  <a:lnTo>
                    <a:pt x="1152" y="864"/>
                  </a:lnTo>
                  <a:close/>
                </a:path>
              </a:pathLst>
            </a:custGeom>
            <a:gradFill>
              <a:gsLst>
                <a:gs pos="44000">
                  <a:srgbClr val="FFFF00"/>
                </a:gs>
                <a:gs pos="10000">
                  <a:srgbClr val="E2AC00"/>
                </a:gs>
                <a:gs pos="83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2080670" y="3701761"/>
              <a:ext cx="1446006" cy="656547"/>
            </a:xfrm>
            <a:custGeom>
              <a:avLst/>
              <a:gdLst>
                <a:gd name="T0" fmla="*/ 0 w 1152"/>
                <a:gd name="T1" fmla="*/ 432 h 504"/>
                <a:gd name="T2" fmla="*/ 1152 w 1152"/>
                <a:gd name="T3" fmla="*/ 0 h 504"/>
                <a:gd name="T4" fmla="*/ 1152 w 1152"/>
                <a:gd name="T5" fmla="*/ 72 h 504"/>
                <a:gd name="T6" fmla="*/ 0 w 1152"/>
                <a:gd name="T7" fmla="*/ 504 h 504"/>
                <a:gd name="T8" fmla="*/ 0 w 1152"/>
                <a:gd name="T9" fmla="*/ 4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0" y="432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504"/>
                  </a:lnTo>
                  <a:lnTo>
                    <a:pt x="0" y="432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633047" y="3701761"/>
              <a:ext cx="1447622" cy="656547"/>
            </a:xfrm>
            <a:custGeom>
              <a:avLst/>
              <a:gdLst>
                <a:gd name="T0" fmla="*/ 1152 w 1152"/>
                <a:gd name="T1" fmla="*/ 504 h 504"/>
                <a:gd name="T2" fmla="*/ 0 w 1152"/>
                <a:gd name="T3" fmla="*/ 72 h 504"/>
                <a:gd name="T4" fmla="*/ 0 w 1152"/>
                <a:gd name="T5" fmla="*/ 0 h 504"/>
                <a:gd name="T6" fmla="*/ 1152 w 1152"/>
                <a:gd name="T7" fmla="*/ 432 h 504"/>
                <a:gd name="T8" fmla="*/ 1152 w 1152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1152" y="504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432"/>
                  </a:lnTo>
                  <a:lnTo>
                    <a:pt x="1152" y="504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297632" y="1415282"/>
            <a:ext cx="2411358" cy="695066"/>
            <a:chOff x="633046" y="2544842"/>
            <a:chExt cx="2893630" cy="83407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2080670" y="2911634"/>
              <a:ext cx="1446006" cy="467287"/>
            </a:xfrm>
            <a:custGeom>
              <a:avLst/>
              <a:gdLst>
                <a:gd name="T0" fmla="*/ 0 w 1152"/>
                <a:gd name="T1" fmla="*/ 288 h 360"/>
                <a:gd name="T2" fmla="*/ 1152 w 1152"/>
                <a:gd name="T3" fmla="*/ 0 h 360"/>
                <a:gd name="T4" fmla="*/ 1152 w 1152"/>
                <a:gd name="T5" fmla="*/ 72 h 360"/>
                <a:gd name="T6" fmla="*/ 0 w 1152"/>
                <a:gd name="T7" fmla="*/ 360 h 360"/>
                <a:gd name="T8" fmla="*/ 0 w 1152"/>
                <a:gd name="T9" fmla="*/ 28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0" y="288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360"/>
                  </a:lnTo>
                  <a:lnTo>
                    <a:pt x="0" y="28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633047" y="2911634"/>
              <a:ext cx="1447622" cy="467287"/>
            </a:xfrm>
            <a:custGeom>
              <a:avLst/>
              <a:gdLst>
                <a:gd name="T0" fmla="*/ 1152 w 1152"/>
                <a:gd name="T1" fmla="*/ 360 h 360"/>
                <a:gd name="T2" fmla="*/ 0 w 1152"/>
                <a:gd name="T3" fmla="*/ 72 h 360"/>
                <a:gd name="T4" fmla="*/ 0 w 1152"/>
                <a:gd name="T5" fmla="*/ 0 h 360"/>
                <a:gd name="T6" fmla="*/ 1152 w 1152"/>
                <a:gd name="T7" fmla="*/ 288 h 360"/>
                <a:gd name="T8" fmla="*/ 1152 w 1152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1152" y="360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288"/>
                  </a:lnTo>
                  <a:lnTo>
                    <a:pt x="1152" y="36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33046" y="2544842"/>
              <a:ext cx="2893628" cy="748665"/>
            </a:xfrm>
            <a:custGeom>
              <a:avLst/>
              <a:gdLst>
                <a:gd name="T0" fmla="*/ 1152 w 2304"/>
                <a:gd name="T1" fmla="*/ 576 h 576"/>
                <a:gd name="T2" fmla="*/ 2304 w 2304"/>
                <a:gd name="T3" fmla="*/ 288 h 576"/>
                <a:gd name="T4" fmla="*/ 1152 w 2304"/>
                <a:gd name="T5" fmla="*/ 0 h 576"/>
                <a:gd name="T6" fmla="*/ 0 w 2304"/>
                <a:gd name="T7" fmla="*/ 288 h 576"/>
                <a:gd name="T8" fmla="*/ 1152 w 2304"/>
                <a:gd name="T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576">
                  <a:moveTo>
                    <a:pt x="1152" y="576"/>
                  </a:moveTo>
                  <a:lnTo>
                    <a:pt x="2304" y="288"/>
                  </a:lnTo>
                  <a:lnTo>
                    <a:pt x="1152" y="0"/>
                  </a:lnTo>
                  <a:lnTo>
                    <a:pt x="0" y="288"/>
                  </a:lnTo>
                  <a:lnTo>
                    <a:pt x="1152" y="576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</p:grpSp>
      <p:sp>
        <p:nvSpPr>
          <p:cNvPr id="77831" name="Freeform 67"/>
          <p:cNvSpPr>
            <a:spLocks/>
          </p:cNvSpPr>
          <p:nvPr/>
        </p:nvSpPr>
        <p:spPr bwMode="auto">
          <a:xfrm flipH="1">
            <a:off x="2197100" y="1558925"/>
            <a:ext cx="4090988" cy="190500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2" name="Line 69"/>
          <p:cNvSpPr>
            <a:spLocks noChangeShapeType="1"/>
          </p:cNvSpPr>
          <p:nvPr/>
        </p:nvSpPr>
        <p:spPr bwMode="auto">
          <a:xfrm flipH="1">
            <a:off x="2162175" y="2908300"/>
            <a:ext cx="4117975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3" name="Freeform 67"/>
          <p:cNvSpPr>
            <a:spLocks/>
          </p:cNvSpPr>
          <p:nvPr/>
        </p:nvSpPr>
        <p:spPr bwMode="auto">
          <a:xfrm flipH="1" flipV="1">
            <a:off x="2190750" y="4549775"/>
            <a:ext cx="4089400" cy="188913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95290" y="1464128"/>
            <a:ext cx="1827552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安防视频应用优化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9735" y="2729779"/>
            <a:ext cx="106715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智能补录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1608" y="4367974"/>
            <a:ext cx="1471037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N+1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备机冗余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19450" y="893763"/>
            <a:ext cx="3060700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流媒体数据管理结构，无传统文件系统，避免异常情况下文件不可读或丢失的问题；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大缓存顺序优化；文件碎片免疫。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19450" y="2036763"/>
            <a:ext cx="30607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网络异常时，前端设备启动录像并保存在本地；网络恢复后，录像自动回传到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CVR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存储，保证数据的完整性；可设置在业务空闲时回传录像。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19450" y="4048125"/>
            <a:ext cx="1662113" cy="1292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当工作机宕机时，备用机自动接管其工作；故障机恢复后，备机自动放弃接管，并回传接管期间数据，保障业务持续性和数据完整性。 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778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989263"/>
            <a:ext cx="268287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3989388"/>
            <a:ext cx="2532062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330200" y="134938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>
                <a:solidFill>
                  <a:srgbClr val="FF0000"/>
                </a:solidFill>
              </a:rPr>
              <a:t>--</a:t>
            </a:r>
            <a:r>
              <a:rPr lang="zh-CN" altLang="en-US" sz="2167" dirty="0">
                <a:solidFill>
                  <a:srgbClr val="FF0000"/>
                </a:solidFill>
              </a:rPr>
              <a:t>视频专用存储系统</a:t>
            </a:r>
          </a:p>
        </p:txBody>
      </p:sp>
      <p:sp>
        <p:nvSpPr>
          <p:cNvPr id="7885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297632" y="3912832"/>
            <a:ext cx="2411358" cy="1325935"/>
            <a:chOff x="633046" y="3854102"/>
            <a:chExt cx="2893630" cy="15911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633046" y="3854102"/>
              <a:ext cx="2893628" cy="1497330"/>
            </a:xfrm>
            <a:custGeom>
              <a:avLst/>
              <a:gdLst>
                <a:gd name="T0" fmla="*/ 1152 w 2304"/>
                <a:gd name="T1" fmla="*/ 1152 h 1152"/>
                <a:gd name="T2" fmla="*/ 2304 w 2304"/>
                <a:gd name="T3" fmla="*/ 576 h 1152"/>
                <a:gd name="T4" fmla="*/ 1152 w 2304"/>
                <a:gd name="T5" fmla="*/ 0 h 1152"/>
                <a:gd name="T6" fmla="*/ 0 w 2304"/>
                <a:gd name="T7" fmla="*/ 576 h 1152"/>
                <a:gd name="T8" fmla="*/ 1152 w 230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2080670" y="4602766"/>
              <a:ext cx="1446006" cy="842458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33047" y="4602766"/>
              <a:ext cx="1447622" cy="842458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97632" y="2437247"/>
            <a:ext cx="2411358" cy="1014693"/>
            <a:chOff x="633046" y="3140677"/>
            <a:chExt cx="2893630" cy="12176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633046" y="3140677"/>
              <a:ext cx="2893628" cy="1123834"/>
            </a:xfrm>
            <a:custGeom>
              <a:avLst/>
              <a:gdLst>
                <a:gd name="T0" fmla="*/ 1152 w 2304"/>
                <a:gd name="T1" fmla="*/ 864 h 864"/>
                <a:gd name="T2" fmla="*/ 2304 w 2304"/>
                <a:gd name="T3" fmla="*/ 432 h 864"/>
                <a:gd name="T4" fmla="*/ 1152 w 2304"/>
                <a:gd name="T5" fmla="*/ 0 h 864"/>
                <a:gd name="T6" fmla="*/ 0 w 2304"/>
                <a:gd name="T7" fmla="*/ 432 h 864"/>
                <a:gd name="T8" fmla="*/ 1152 w 2304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864">
                  <a:moveTo>
                    <a:pt x="1152" y="864"/>
                  </a:moveTo>
                  <a:lnTo>
                    <a:pt x="2304" y="432"/>
                  </a:lnTo>
                  <a:lnTo>
                    <a:pt x="1152" y="0"/>
                  </a:lnTo>
                  <a:lnTo>
                    <a:pt x="0" y="432"/>
                  </a:lnTo>
                  <a:lnTo>
                    <a:pt x="1152" y="864"/>
                  </a:lnTo>
                  <a:close/>
                </a:path>
              </a:pathLst>
            </a:custGeom>
            <a:gradFill>
              <a:gsLst>
                <a:gs pos="44000">
                  <a:srgbClr val="FFFF00"/>
                </a:gs>
                <a:gs pos="10000">
                  <a:srgbClr val="E2AC00"/>
                </a:gs>
                <a:gs pos="83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2080670" y="3701761"/>
              <a:ext cx="1446006" cy="656547"/>
            </a:xfrm>
            <a:custGeom>
              <a:avLst/>
              <a:gdLst>
                <a:gd name="T0" fmla="*/ 0 w 1152"/>
                <a:gd name="T1" fmla="*/ 432 h 504"/>
                <a:gd name="T2" fmla="*/ 1152 w 1152"/>
                <a:gd name="T3" fmla="*/ 0 h 504"/>
                <a:gd name="T4" fmla="*/ 1152 w 1152"/>
                <a:gd name="T5" fmla="*/ 72 h 504"/>
                <a:gd name="T6" fmla="*/ 0 w 1152"/>
                <a:gd name="T7" fmla="*/ 504 h 504"/>
                <a:gd name="T8" fmla="*/ 0 w 1152"/>
                <a:gd name="T9" fmla="*/ 4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0" y="432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504"/>
                  </a:lnTo>
                  <a:lnTo>
                    <a:pt x="0" y="432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633047" y="3701761"/>
              <a:ext cx="1447622" cy="656547"/>
            </a:xfrm>
            <a:custGeom>
              <a:avLst/>
              <a:gdLst>
                <a:gd name="T0" fmla="*/ 1152 w 1152"/>
                <a:gd name="T1" fmla="*/ 504 h 504"/>
                <a:gd name="T2" fmla="*/ 0 w 1152"/>
                <a:gd name="T3" fmla="*/ 72 h 504"/>
                <a:gd name="T4" fmla="*/ 0 w 1152"/>
                <a:gd name="T5" fmla="*/ 0 h 504"/>
                <a:gd name="T6" fmla="*/ 1152 w 1152"/>
                <a:gd name="T7" fmla="*/ 432 h 504"/>
                <a:gd name="T8" fmla="*/ 1152 w 1152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1152" y="504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432"/>
                  </a:lnTo>
                  <a:lnTo>
                    <a:pt x="1152" y="504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297632" y="1415282"/>
            <a:ext cx="2411358" cy="695066"/>
            <a:chOff x="633046" y="2544842"/>
            <a:chExt cx="2893630" cy="83407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2080670" y="2911634"/>
              <a:ext cx="1446006" cy="467287"/>
            </a:xfrm>
            <a:custGeom>
              <a:avLst/>
              <a:gdLst>
                <a:gd name="T0" fmla="*/ 0 w 1152"/>
                <a:gd name="T1" fmla="*/ 288 h 360"/>
                <a:gd name="T2" fmla="*/ 1152 w 1152"/>
                <a:gd name="T3" fmla="*/ 0 h 360"/>
                <a:gd name="T4" fmla="*/ 1152 w 1152"/>
                <a:gd name="T5" fmla="*/ 72 h 360"/>
                <a:gd name="T6" fmla="*/ 0 w 1152"/>
                <a:gd name="T7" fmla="*/ 360 h 360"/>
                <a:gd name="T8" fmla="*/ 0 w 1152"/>
                <a:gd name="T9" fmla="*/ 28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0" y="288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360"/>
                  </a:lnTo>
                  <a:lnTo>
                    <a:pt x="0" y="28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633047" y="2911634"/>
              <a:ext cx="1447622" cy="467287"/>
            </a:xfrm>
            <a:custGeom>
              <a:avLst/>
              <a:gdLst>
                <a:gd name="T0" fmla="*/ 1152 w 1152"/>
                <a:gd name="T1" fmla="*/ 360 h 360"/>
                <a:gd name="T2" fmla="*/ 0 w 1152"/>
                <a:gd name="T3" fmla="*/ 72 h 360"/>
                <a:gd name="T4" fmla="*/ 0 w 1152"/>
                <a:gd name="T5" fmla="*/ 0 h 360"/>
                <a:gd name="T6" fmla="*/ 1152 w 1152"/>
                <a:gd name="T7" fmla="*/ 288 h 360"/>
                <a:gd name="T8" fmla="*/ 1152 w 1152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1152" y="360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288"/>
                  </a:lnTo>
                  <a:lnTo>
                    <a:pt x="1152" y="36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33046" y="2544842"/>
              <a:ext cx="2893628" cy="748665"/>
            </a:xfrm>
            <a:custGeom>
              <a:avLst/>
              <a:gdLst>
                <a:gd name="T0" fmla="*/ 1152 w 2304"/>
                <a:gd name="T1" fmla="*/ 576 h 576"/>
                <a:gd name="T2" fmla="*/ 2304 w 2304"/>
                <a:gd name="T3" fmla="*/ 288 h 576"/>
                <a:gd name="T4" fmla="*/ 1152 w 2304"/>
                <a:gd name="T5" fmla="*/ 0 h 576"/>
                <a:gd name="T6" fmla="*/ 0 w 2304"/>
                <a:gd name="T7" fmla="*/ 288 h 576"/>
                <a:gd name="T8" fmla="*/ 1152 w 2304"/>
                <a:gd name="T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576">
                  <a:moveTo>
                    <a:pt x="1152" y="576"/>
                  </a:moveTo>
                  <a:lnTo>
                    <a:pt x="2304" y="288"/>
                  </a:lnTo>
                  <a:lnTo>
                    <a:pt x="1152" y="0"/>
                  </a:lnTo>
                  <a:lnTo>
                    <a:pt x="0" y="288"/>
                  </a:lnTo>
                  <a:lnTo>
                    <a:pt x="1152" y="576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</p:grpSp>
      <p:sp>
        <p:nvSpPr>
          <p:cNvPr id="78855" name="Freeform 67"/>
          <p:cNvSpPr>
            <a:spLocks/>
          </p:cNvSpPr>
          <p:nvPr/>
        </p:nvSpPr>
        <p:spPr bwMode="auto">
          <a:xfrm flipH="1">
            <a:off x="2197100" y="1558925"/>
            <a:ext cx="4090988" cy="190500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6" name="Line 69"/>
          <p:cNvSpPr>
            <a:spLocks noChangeShapeType="1"/>
          </p:cNvSpPr>
          <p:nvPr/>
        </p:nvSpPr>
        <p:spPr bwMode="auto">
          <a:xfrm flipH="1">
            <a:off x="2162175" y="2908300"/>
            <a:ext cx="4117975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7" name="Freeform 67"/>
          <p:cNvSpPr>
            <a:spLocks/>
          </p:cNvSpPr>
          <p:nvPr/>
        </p:nvSpPr>
        <p:spPr bwMode="auto">
          <a:xfrm flipH="1" flipV="1">
            <a:off x="2190750" y="4549775"/>
            <a:ext cx="4089400" cy="188913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95290" y="1464128"/>
            <a:ext cx="1827552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流媒体应用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9735" y="2729779"/>
            <a:ext cx="106715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数据备份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4822" y="4367974"/>
            <a:ext cx="15901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录像锁定与归档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14688" y="1071563"/>
            <a:ext cx="3095625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支持从流媒体取流；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支持视频流转发，省去流媒体服务器。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14688" y="2320925"/>
            <a:ext cx="30607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本地备份、异地备份。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19450" y="4225925"/>
            <a:ext cx="16621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被锁定或归档的录像不会被循环覆盖。 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788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893763"/>
            <a:ext cx="208915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2917825"/>
            <a:ext cx="32194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6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405313"/>
            <a:ext cx="1846263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1988" y="2071501"/>
            <a:ext cx="6327775" cy="527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601391" y="2075488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能源</a:t>
            </a:r>
          </a:p>
        </p:txBody>
      </p:sp>
      <p:sp>
        <p:nvSpPr>
          <p:cNvPr id="5" name="矩形 4"/>
          <p:cNvSpPr/>
          <p:nvPr/>
        </p:nvSpPr>
        <p:spPr>
          <a:xfrm>
            <a:off x="661988" y="2723963"/>
            <a:ext cx="6327775" cy="5254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601391" y="2712058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交通</a:t>
            </a:r>
          </a:p>
        </p:txBody>
      </p:sp>
      <p:sp>
        <p:nvSpPr>
          <p:cNvPr id="7" name="矩形 6"/>
          <p:cNvSpPr/>
          <p:nvPr/>
        </p:nvSpPr>
        <p:spPr>
          <a:xfrm>
            <a:off x="661988" y="3376426"/>
            <a:ext cx="6327775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601391" y="3381030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电讯</a:t>
            </a:r>
          </a:p>
        </p:txBody>
      </p:sp>
      <p:sp>
        <p:nvSpPr>
          <p:cNvPr id="9" name="矩形 8"/>
          <p:cNvSpPr/>
          <p:nvPr/>
        </p:nvSpPr>
        <p:spPr>
          <a:xfrm>
            <a:off x="661988" y="4025713"/>
            <a:ext cx="6327775" cy="530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601391" y="4031973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金融</a:t>
            </a:r>
            <a:endParaRPr lang="zh-CN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050" y="4670238"/>
            <a:ext cx="6329363" cy="5286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12" name="五边形 11"/>
          <p:cNvSpPr/>
          <p:nvPr/>
        </p:nvSpPr>
        <p:spPr>
          <a:xfrm>
            <a:off x="601391" y="4706303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公安</a:t>
            </a:r>
          </a:p>
        </p:txBody>
      </p:sp>
      <p:sp>
        <p:nvSpPr>
          <p:cNvPr id="226349" name="TextBox 31"/>
          <p:cNvSpPr txBox="1">
            <a:spLocks noChangeArrowheads="1"/>
          </p:cNvSpPr>
          <p:nvPr/>
        </p:nvSpPr>
        <p:spPr bwMode="auto">
          <a:xfrm>
            <a:off x="2865438" y="5084576"/>
            <a:ext cx="646112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网络摄像机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58813" y="793563"/>
            <a:ext cx="6329362" cy="5286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1" name="五边形 80"/>
          <p:cNvSpPr/>
          <p:nvPr/>
        </p:nvSpPr>
        <p:spPr>
          <a:xfrm>
            <a:off x="598128" y="798286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文教</a:t>
            </a:r>
          </a:p>
        </p:txBody>
      </p:sp>
      <p:sp>
        <p:nvSpPr>
          <p:cNvPr id="83" name="矩形 82"/>
          <p:cNvSpPr/>
          <p:nvPr/>
        </p:nvSpPr>
        <p:spPr>
          <a:xfrm>
            <a:off x="654050" y="1428563"/>
            <a:ext cx="6335713" cy="530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833">
              <a:latin typeface="+mj-ea"/>
              <a:ea typeface="+mj-ea"/>
            </a:endParaRPr>
          </a:p>
        </p:txBody>
      </p:sp>
      <p:sp>
        <p:nvSpPr>
          <p:cNvPr id="84" name="五边形 83"/>
          <p:cNvSpPr/>
          <p:nvPr/>
        </p:nvSpPr>
        <p:spPr>
          <a:xfrm>
            <a:off x="601453" y="1431899"/>
            <a:ext cx="1106569" cy="527461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商住</a:t>
            </a:r>
            <a:endParaRPr lang="zh-CN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5392" name="组合 134"/>
          <p:cNvGrpSpPr>
            <a:grpSpLocks/>
          </p:cNvGrpSpPr>
          <p:nvPr/>
        </p:nvGrpSpPr>
        <p:grpSpPr bwMode="auto">
          <a:xfrm>
            <a:off x="2857500" y="4676588"/>
            <a:ext cx="574675" cy="382588"/>
            <a:chOff x="3817928" y="5989657"/>
            <a:chExt cx="689444" cy="459323"/>
          </a:xfrm>
        </p:grpSpPr>
        <p:pic>
          <p:nvPicPr>
            <p:cNvPr id="15479" name="图片 96" descr="枪机4-365平台枪机副本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28" y="6155041"/>
              <a:ext cx="500066" cy="25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80" name="图片 98" descr="红外高清球机-左副本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989657"/>
              <a:ext cx="292562" cy="459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94" name="图片 111" descr="未标题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4557526"/>
            <a:ext cx="101282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95" name="组合 114"/>
          <p:cNvGrpSpPr>
            <a:grpSpLocks/>
          </p:cNvGrpSpPr>
          <p:nvPr/>
        </p:nvGrpSpPr>
        <p:grpSpPr bwMode="auto">
          <a:xfrm>
            <a:off x="4899025" y="4736913"/>
            <a:ext cx="696913" cy="357188"/>
            <a:chOff x="7072330" y="6072206"/>
            <a:chExt cx="837122" cy="428628"/>
          </a:xfrm>
        </p:grpSpPr>
        <p:pic>
          <p:nvPicPr>
            <p:cNvPr id="15477" name="图片 113" descr="未标题-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6143644"/>
              <a:ext cx="551370" cy="300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78" name="图片 112" descr="未标题-5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330" y="6072206"/>
              <a:ext cx="61205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96" name="组合 92"/>
          <p:cNvGrpSpPr>
            <a:grpSpLocks/>
          </p:cNvGrpSpPr>
          <p:nvPr/>
        </p:nvGrpSpPr>
        <p:grpSpPr bwMode="auto">
          <a:xfrm>
            <a:off x="1479550" y="4759138"/>
            <a:ext cx="1377950" cy="452438"/>
            <a:chOff x="5961919" y="2643182"/>
            <a:chExt cx="1056799" cy="618301"/>
          </a:xfrm>
        </p:grpSpPr>
        <p:sp>
          <p:nvSpPr>
            <p:cNvPr id="119" name="流程图: 可选过程 118"/>
            <p:cNvSpPr/>
            <p:nvPr/>
          </p:nvSpPr>
          <p:spPr>
            <a:xfrm>
              <a:off x="6240729" y="2643182"/>
              <a:ext cx="500396" cy="427387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20" name="TextBox 91"/>
            <p:cNvSpPr txBox="1">
              <a:spLocks noChangeArrowheads="1"/>
            </p:cNvSpPr>
            <p:nvPr/>
          </p:nvSpPr>
          <p:spPr bwMode="auto">
            <a:xfrm>
              <a:off x="5961919" y="3085755"/>
              <a:ext cx="1056799" cy="175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iVMS-8200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sp>
        <p:nvSpPr>
          <p:cNvPr id="167" name="TextBox 31"/>
          <p:cNvSpPr txBox="1">
            <a:spLocks noChangeArrowheads="1"/>
          </p:cNvSpPr>
          <p:nvPr/>
        </p:nvSpPr>
        <p:spPr bwMode="auto">
          <a:xfrm>
            <a:off x="3870325" y="5094101"/>
            <a:ext cx="646113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单兵执法系统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168" name="TextBox 31"/>
          <p:cNvSpPr txBox="1">
            <a:spLocks noChangeArrowheads="1"/>
          </p:cNvSpPr>
          <p:nvPr/>
        </p:nvSpPr>
        <p:spPr bwMode="auto">
          <a:xfrm>
            <a:off x="4881563" y="5094101"/>
            <a:ext cx="6477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移动取证系统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169" name="TextBox 31"/>
          <p:cNvSpPr txBox="1">
            <a:spLocks noChangeArrowheads="1"/>
          </p:cNvSpPr>
          <p:nvPr/>
        </p:nvSpPr>
        <p:spPr bwMode="auto">
          <a:xfrm>
            <a:off x="6080125" y="5094101"/>
            <a:ext cx="6477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电警卡口系统</a:t>
            </a:r>
            <a:endParaRPr lang="en-US" altLang="zh-CN" sz="833" dirty="0">
              <a:latin typeface="+mj-ea"/>
              <a:ea typeface="+mj-ea"/>
            </a:endParaRPr>
          </a:p>
        </p:txBody>
      </p:sp>
      <p:grpSp>
        <p:nvGrpSpPr>
          <p:cNvPr id="15400" name="组合 169"/>
          <p:cNvGrpSpPr>
            <a:grpSpLocks/>
          </p:cNvGrpSpPr>
          <p:nvPr/>
        </p:nvGrpSpPr>
        <p:grpSpPr bwMode="auto">
          <a:xfrm>
            <a:off x="5894388" y="4697226"/>
            <a:ext cx="987425" cy="346075"/>
            <a:chOff x="6699269" y="6026080"/>
            <a:chExt cx="1184949" cy="414337"/>
          </a:xfrm>
        </p:grpSpPr>
        <p:pic>
          <p:nvPicPr>
            <p:cNvPr id="1547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75141">
              <a:off x="6699269" y="6026080"/>
              <a:ext cx="587375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7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6820" flipH="1">
              <a:off x="7286644" y="6143247"/>
              <a:ext cx="597574" cy="2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401" name="组合 92"/>
          <p:cNvGrpSpPr>
            <a:grpSpLocks/>
          </p:cNvGrpSpPr>
          <p:nvPr/>
        </p:nvGrpSpPr>
        <p:grpSpPr bwMode="auto">
          <a:xfrm>
            <a:off x="1479550" y="4103501"/>
            <a:ext cx="1377950" cy="454025"/>
            <a:chOff x="5961919" y="2643182"/>
            <a:chExt cx="1056799" cy="618301"/>
          </a:xfrm>
        </p:grpSpPr>
        <p:sp>
          <p:nvSpPr>
            <p:cNvPr id="172" name="流程图: 可选过程 171"/>
            <p:cNvSpPr/>
            <p:nvPr/>
          </p:nvSpPr>
          <p:spPr>
            <a:xfrm>
              <a:off x="6240729" y="2643182"/>
              <a:ext cx="500396" cy="428055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73" name="TextBox 91"/>
            <p:cNvSpPr txBox="1">
              <a:spLocks noChangeArrowheads="1"/>
            </p:cNvSpPr>
            <p:nvPr/>
          </p:nvSpPr>
          <p:spPr bwMode="auto">
            <a:xfrm>
              <a:off x="5961919" y="3086369"/>
              <a:ext cx="1056799" cy="175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iVMS-8100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grpSp>
        <p:nvGrpSpPr>
          <p:cNvPr id="15402" name="组合 92"/>
          <p:cNvGrpSpPr>
            <a:grpSpLocks/>
          </p:cNvGrpSpPr>
          <p:nvPr/>
        </p:nvGrpSpPr>
        <p:grpSpPr bwMode="auto">
          <a:xfrm>
            <a:off x="1479550" y="2793813"/>
            <a:ext cx="1377950" cy="454025"/>
            <a:chOff x="5961919" y="2643182"/>
            <a:chExt cx="1056799" cy="618301"/>
          </a:xfrm>
        </p:grpSpPr>
        <p:sp>
          <p:nvSpPr>
            <p:cNvPr id="175" name="流程图: 可选过程 174"/>
            <p:cNvSpPr/>
            <p:nvPr/>
          </p:nvSpPr>
          <p:spPr>
            <a:xfrm>
              <a:off x="6240729" y="2643182"/>
              <a:ext cx="500396" cy="428055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76" name="TextBox 91"/>
            <p:cNvSpPr txBox="1">
              <a:spLocks noChangeArrowheads="1"/>
            </p:cNvSpPr>
            <p:nvPr/>
          </p:nvSpPr>
          <p:spPr bwMode="auto">
            <a:xfrm>
              <a:off x="5961919" y="3086370"/>
              <a:ext cx="1056799" cy="175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iVMS-8600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grpSp>
        <p:nvGrpSpPr>
          <p:cNvPr id="15403" name="组合 92"/>
          <p:cNvGrpSpPr>
            <a:grpSpLocks/>
          </p:cNvGrpSpPr>
          <p:nvPr/>
        </p:nvGrpSpPr>
        <p:grpSpPr bwMode="auto">
          <a:xfrm>
            <a:off x="1479550" y="2139763"/>
            <a:ext cx="1377950" cy="452438"/>
            <a:chOff x="5961919" y="2643182"/>
            <a:chExt cx="1056799" cy="618301"/>
          </a:xfrm>
        </p:grpSpPr>
        <p:sp>
          <p:nvSpPr>
            <p:cNvPr id="178" name="流程图: 可选过程 177"/>
            <p:cNvSpPr/>
            <p:nvPr/>
          </p:nvSpPr>
          <p:spPr>
            <a:xfrm>
              <a:off x="6240729" y="2643182"/>
              <a:ext cx="500396" cy="427387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79" name="TextBox 91"/>
            <p:cNvSpPr txBox="1">
              <a:spLocks noChangeArrowheads="1"/>
            </p:cNvSpPr>
            <p:nvPr/>
          </p:nvSpPr>
          <p:spPr bwMode="auto">
            <a:xfrm>
              <a:off x="5961919" y="3085755"/>
              <a:ext cx="1056799" cy="175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iVMS-8800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grpSp>
        <p:nvGrpSpPr>
          <p:cNvPr id="15404" name="组合 92"/>
          <p:cNvGrpSpPr>
            <a:grpSpLocks/>
          </p:cNvGrpSpPr>
          <p:nvPr/>
        </p:nvGrpSpPr>
        <p:grpSpPr bwMode="auto">
          <a:xfrm>
            <a:off x="1479550" y="1520638"/>
            <a:ext cx="1377950" cy="463550"/>
            <a:chOff x="5961919" y="2643182"/>
            <a:chExt cx="1056799" cy="630838"/>
          </a:xfrm>
        </p:grpSpPr>
        <p:sp>
          <p:nvSpPr>
            <p:cNvPr id="181" name="流程图: 可选过程 180"/>
            <p:cNvSpPr/>
            <p:nvPr/>
          </p:nvSpPr>
          <p:spPr>
            <a:xfrm>
              <a:off x="6240729" y="2643182"/>
              <a:ext cx="500396" cy="427760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82" name="TextBox 91"/>
            <p:cNvSpPr txBox="1">
              <a:spLocks noChangeArrowheads="1"/>
            </p:cNvSpPr>
            <p:nvPr/>
          </p:nvSpPr>
          <p:spPr bwMode="auto">
            <a:xfrm>
              <a:off x="5961919" y="3099028"/>
              <a:ext cx="1056799" cy="174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iVMS-8700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grpSp>
        <p:nvGrpSpPr>
          <p:cNvPr id="15405" name="组合 92"/>
          <p:cNvGrpSpPr>
            <a:grpSpLocks/>
          </p:cNvGrpSpPr>
          <p:nvPr/>
        </p:nvGrpSpPr>
        <p:grpSpPr bwMode="auto">
          <a:xfrm>
            <a:off x="1479550" y="888813"/>
            <a:ext cx="1377950" cy="454025"/>
            <a:chOff x="5961919" y="2643182"/>
            <a:chExt cx="1056799" cy="618301"/>
          </a:xfrm>
        </p:grpSpPr>
        <p:sp>
          <p:nvSpPr>
            <p:cNvPr id="184" name="流程图: 可选过程 183"/>
            <p:cNvSpPr/>
            <p:nvPr/>
          </p:nvSpPr>
          <p:spPr>
            <a:xfrm>
              <a:off x="6240729" y="2643182"/>
              <a:ext cx="500396" cy="428055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85" name="TextBox 91"/>
            <p:cNvSpPr txBox="1">
              <a:spLocks noChangeArrowheads="1"/>
            </p:cNvSpPr>
            <p:nvPr/>
          </p:nvSpPr>
          <p:spPr bwMode="auto">
            <a:xfrm>
              <a:off x="5961919" y="3086370"/>
              <a:ext cx="1056799" cy="175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iVMS-5000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grpSp>
        <p:nvGrpSpPr>
          <p:cNvPr id="15406" name="组合 92"/>
          <p:cNvGrpSpPr>
            <a:grpSpLocks/>
          </p:cNvGrpSpPr>
          <p:nvPr/>
        </p:nvGrpSpPr>
        <p:grpSpPr bwMode="auto">
          <a:xfrm>
            <a:off x="1479550" y="3449451"/>
            <a:ext cx="1377950" cy="452437"/>
            <a:chOff x="5961919" y="2643182"/>
            <a:chExt cx="1056799" cy="618301"/>
          </a:xfrm>
        </p:grpSpPr>
        <p:sp>
          <p:nvSpPr>
            <p:cNvPr id="187" name="流程图: 可选过程 186"/>
            <p:cNvSpPr/>
            <p:nvPr/>
          </p:nvSpPr>
          <p:spPr>
            <a:xfrm>
              <a:off x="6240729" y="2643182"/>
              <a:ext cx="500396" cy="427387"/>
            </a:xfrm>
            <a:prstGeom prst="flowChartAlternateProcess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833" dirty="0">
                  <a:latin typeface="+mj-ea"/>
                  <a:ea typeface="+mj-ea"/>
                </a:rPr>
                <a:t>应用软件</a:t>
              </a:r>
            </a:p>
          </p:txBody>
        </p:sp>
        <p:sp>
          <p:nvSpPr>
            <p:cNvPr id="188" name="TextBox 91"/>
            <p:cNvSpPr txBox="1">
              <a:spLocks noChangeArrowheads="1"/>
            </p:cNvSpPr>
            <p:nvPr/>
          </p:nvSpPr>
          <p:spPr bwMode="auto">
            <a:xfrm>
              <a:off x="5961919" y="3085756"/>
              <a:ext cx="1056799" cy="175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833" dirty="0">
                  <a:latin typeface="+mj-ea"/>
                  <a:ea typeface="+mj-ea"/>
                </a:rPr>
                <a:t>iVMS-7000</a:t>
              </a:r>
              <a:r>
                <a:rPr lang="zh-CN" altLang="en-US" sz="833" dirty="0">
                  <a:latin typeface="+mj-ea"/>
                  <a:ea typeface="+mj-ea"/>
                </a:rPr>
                <a:t>平台</a:t>
              </a:r>
            </a:p>
          </p:txBody>
        </p:sp>
      </p:grpSp>
      <p:pic>
        <p:nvPicPr>
          <p:cNvPr id="15407" name="图片 188" descr="未标题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074926"/>
            <a:ext cx="4286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31"/>
          <p:cNvSpPr txBox="1">
            <a:spLocks noChangeArrowheads="1"/>
          </p:cNvSpPr>
          <p:nvPr/>
        </p:nvSpPr>
        <p:spPr bwMode="auto">
          <a:xfrm>
            <a:off x="2738438" y="4428938"/>
            <a:ext cx="833437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833" dirty="0">
                <a:latin typeface="+mj-ea"/>
                <a:ea typeface="+mj-ea"/>
              </a:rPr>
              <a:t>ATM</a:t>
            </a:r>
            <a:r>
              <a:rPr lang="zh-CN" altLang="en-US" sz="833" dirty="0">
                <a:latin typeface="+mj-ea"/>
                <a:ea typeface="+mj-ea"/>
              </a:rPr>
              <a:t>智能</a:t>
            </a:r>
            <a:r>
              <a:rPr lang="en-US" altLang="zh-CN" sz="833" dirty="0">
                <a:latin typeface="+mj-ea"/>
                <a:ea typeface="+mj-ea"/>
              </a:rPr>
              <a:t>DVR</a:t>
            </a:r>
          </a:p>
        </p:txBody>
      </p:sp>
      <p:pic>
        <p:nvPicPr>
          <p:cNvPr id="15409" name="Picture 14" descr="车载DVR-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366901"/>
            <a:ext cx="6556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0" name="图片 195" descr="853F-EW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3366901"/>
            <a:ext cx="5937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1" name="Picture 3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19376"/>
            <a:ext cx="7112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" name="TextBox 31"/>
          <p:cNvSpPr txBox="1">
            <a:spLocks noChangeArrowheads="1"/>
          </p:cNvSpPr>
          <p:nvPr/>
        </p:nvSpPr>
        <p:spPr bwMode="auto">
          <a:xfrm>
            <a:off x="3751263" y="4438463"/>
            <a:ext cx="833437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智能分析服务器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199" name="TextBox 31"/>
          <p:cNvSpPr txBox="1">
            <a:spLocks noChangeArrowheads="1"/>
          </p:cNvSpPr>
          <p:nvPr/>
        </p:nvSpPr>
        <p:spPr bwMode="auto">
          <a:xfrm>
            <a:off x="2738438" y="3784413"/>
            <a:ext cx="833437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车载无线</a:t>
            </a:r>
            <a:r>
              <a:rPr lang="en-US" altLang="zh-CN" sz="833" dirty="0">
                <a:latin typeface="+mj-ea"/>
                <a:ea typeface="+mj-ea"/>
              </a:rPr>
              <a:t>DVR</a:t>
            </a:r>
          </a:p>
        </p:txBody>
      </p:sp>
      <p:sp>
        <p:nvSpPr>
          <p:cNvPr id="200" name="TextBox 31"/>
          <p:cNvSpPr txBox="1">
            <a:spLocks noChangeArrowheads="1"/>
          </p:cNvSpPr>
          <p:nvPr/>
        </p:nvSpPr>
        <p:spPr bwMode="auto">
          <a:xfrm>
            <a:off x="3751263" y="3784413"/>
            <a:ext cx="833437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无线摄像机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66901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TextBox 31"/>
          <p:cNvSpPr txBox="1">
            <a:spLocks noChangeArrowheads="1"/>
          </p:cNvSpPr>
          <p:nvPr/>
        </p:nvSpPr>
        <p:spPr bwMode="auto">
          <a:xfrm>
            <a:off x="4822825" y="3784413"/>
            <a:ext cx="833438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便携式取证系统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1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3365313"/>
            <a:ext cx="7731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" name="TextBox 31"/>
          <p:cNvSpPr txBox="1">
            <a:spLocks noChangeArrowheads="1"/>
          </p:cNvSpPr>
          <p:nvPr/>
        </p:nvSpPr>
        <p:spPr bwMode="auto">
          <a:xfrm>
            <a:off x="5953125" y="3784413"/>
            <a:ext cx="833438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移动取证系统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19" name="Picture 2" descr="出入口安装示意图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2712851"/>
            <a:ext cx="8334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" name="TextBox 31"/>
          <p:cNvSpPr txBox="1">
            <a:spLocks noChangeArrowheads="1"/>
          </p:cNvSpPr>
          <p:nvPr/>
        </p:nvSpPr>
        <p:spPr bwMode="auto">
          <a:xfrm>
            <a:off x="2678113" y="3128776"/>
            <a:ext cx="9525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智能交通摄像机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21" name="图片 208" descr="图片2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12851"/>
            <a:ext cx="6223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TextBox 31"/>
          <p:cNvSpPr txBox="1">
            <a:spLocks noChangeArrowheads="1"/>
          </p:cNvSpPr>
          <p:nvPr/>
        </p:nvSpPr>
        <p:spPr bwMode="auto">
          <a:xfrm>
            <a:off x="3690938" y="3128776"/>
            <a:ext cx="952500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多功能电子警察系统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211" name="TextBox 31"/>
          <p:cNvSpPr txBox="1">
            <a:spLocks noChangeArrowheads="1"/>
          </p:cNvSpPr>
          <p:nvPr/>
        </p:nvSpPr>
        <p:spPr bwMode="auto">
          <a:xfrm>
            <a:off x="4762500" y="3128776"/>
            <a:ext cx="9525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出入口管理系统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24" name="图片 2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712851"/>
            <a:ext cx="5953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3" name="TextBox 31"/>
          <p:cNvSpPr txBox="1">
            <a:spLocks noChangeArrowheads="1"/>
          </p:cNvSpPr>
          <p:nvPr/>
        </p:nvSpPr>
        <p:spPr bwMode="auto">
          <a:xfrm>
            <a:off x="5894388" y="3128776"/>
            <a:ext cx="9525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停车场管理系统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26" name="图片 216" descr="图片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4022538"/>
            <a:ext cx="536575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" name="TextBox 31"/>
          <p:cNvSpPr txBox="1">
            <a:spLocks noChangeArrowheads="1"/>
          </p:cNvSpPr>
          <p:nvPr/>
        </p:nvSpPr>
        <p:spPr bwMode="auto">
          <a:xfrm>
            <a:off x="5834063" y="4428938"/>
            <a:ext cx="1012825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CN" sz="833" dirty="0">
                <a:latin typeface="+mj-ea"/>
                <a:ea typeface="+mj-ea"/>
              </a:rPr>
              <a:t>ATM</a:t>
            </a:r>
            <a:r>
              <a:rPr lang="zh-CN" altLang="en-US" sz="833" dirty="0">
                <a:latin typeface="+mj-ea"/>
                <a:ea typeface="+mj-ea"/>
              </a:rPr>
              <a:t>防护预警系统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28" name="图片 218" descr="图片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806263"/>
            <a:ext cx="655637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TextBox 31"/>
          <p:cNvSpPr txBox="1">
            <a:spLocks noChangeArrowheads="1"/>
          </p:cNvSpPr>
          <p:nvPr/>
        </p:nvSpPr>
        <p:spPr bwMode="auto">
          <a:xfrm>
            <a:off x="4762500" y="4428938"/>
            <a:ext cx="1012825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视频质量诊断系统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30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890651"/>
            <a:ext cx="4984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1" name="Picture 2" descr="b3968d97-db62-42b9-8a89-97cd9804e003 拷贝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115951"/>
            <a:ext cx="406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TextBox 31"/>
          <p:cNvSpPr txBox="1">
            <a:spLocks noChangeArrowheads="1"/>
          </p:cNvSpPr>
          <p:nvPr/>
        </p:nvSpPr>
        <p:spPr bwMode="auto">
          <a:xfrm>
            <a:off x="2678113" y="2474726"/>
            <a:ext cx="9525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红外热成像摄像机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33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30251"/>
            <a:ext cx="89376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" name="TextBox 31"/>
          <p:cNvSpPr txBox="1">
            <a:spLocks noChangeArrowheads="1"/>
          </p:cNvSpPr>
          <p:nvPr/>
        </p:nvSpPr>
        <p:spPr bwMode="auto">
          <a:xfrm>
            <a:off x="3690938" y="2474726"/>
            <a:ext cx="9525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动环报警主机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227" name="TextBox 31"/>
          <p:cNvSpPr txBox="1">
            <a:spLocks noChangeArrowheads="1"/>
          </p:cNvSpPr>
          <p:nvPr/>
        </p:nvSpPr>
        <p:spPr bwMode="auto">
          <a:xfrm>
            <a:off x="4762500" y="2474726"/>
            <a:ext cx="9525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高清球机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36" name="Picture 2" descr="G:\hikvision\电力行业\基线方案\模块方案\站端管理单元（国家电网版）\通信控制器站端拓扑图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085788"/>
            <a:ext cx="5365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TextBox 31"/>
          <p:cNvSpPr txBox="1">
            <a:spLocks noChangeArrowheads="1"/>
          </p:cNvSpPr>
          <p:nvPr/>
        </p:nvSpPr>
        <p:spPr bwMode="auto">
          <a:xfrm>
            <a:off x="5894388" y="2474726"/>
            <a:ext cx="9525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站端管理系统</a:t>
            </a:r>
            <a:endParaRPr lang="en-US" altLang="zh-CN" sz="833" dirty="0">
              <a:latin typeface="+mj-ea"/>
              <a:ea typeface="+mj-ea"/>
            </a:endParaRPr>
          </a:p>
        </p:txBody>
      </p:sp>
      <p:grpSp>
        <p:nvGrpSpPr>
          <p:cNvPr id="15438" name="组合 234"/>
          <p:cNvGrpSpPr>
            <a:grpSpLocks/>
          </p:cNvGrpSpPr>
          <p:nvPr/>
        </p:nvGrpSpPr>
        <p:grpSpPr bwMode="auto">
          <a:xfrm>
            <a:off x="4941888" y="2090551"/>
            <a:ext cx="541337" cy="384175"/>
            <a:chOff x="5857884" y="2826801"/>
            <a:chExt cx="649752" cy="459323"/>
          </a:xfrm>
        </p:grpSpPr>
        <p:pic>
          <p:nvPicPr>
            <p:cNvPr id="15459" name="图片 232" descr="红外高清球机-左副本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074" y="2826801"/>
              <a:ext cx="292562" cy="459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" name="圆角矩形 233"/>
            <p:cNvSpPr/>
            <p:nvPr/>
          </p:nvSpPr>
          <p:spPr>
            <a:xfrm>
              <a:off x="5857884" y="2857169"/>
              <a:ext cx="356315" cy="423260"/>
            </a:xfrm>
            <a:prstGeom prst="roundRect">
              <a:avLst>
                <a:gd name="adj" fmla="val 10000"/>
              </a:avLst>
            </a:prstGeom>
            <a:blipFill rotWithShape="0">
              <a:blip r:embed="rId2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37" name="TextBox 31"/>
          <p:cNvSpPr txBox="1">
            <a:spLocks noChangeArrowheads="1"/>
          </p:cNvSpPr>
          <p:nvPr/>
        </p:nvSpPr>
        <p:spPr bwMode="auto">
          <a:xfrm>
            <a:off x="4762500" y="1819088"/>
            <a:ext cx="9525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人员卡口系统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239" name="TextBox 31"/>
          <p:cNvSpPr txBox="1">
            <a:spLocks noChangeArrowheads="1"/>
          </p:cNvSpPr>
          <p:nvPr/>
        </p:nvSpPr>
        <p:spPr bwMode="auto">
          <a:xfrm>
            <a:off x="5894388" y="1819088"/>
            <a:ext cx="9525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客流统计系统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41" name="Picture 2" descr="C:\Documents and Settings\DingQi\桌面\老胡PPT\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9" r="7368" b="17719"/>
          <a:stretch>
            <a:fillRect/>
          </a:stretch>
        </p:blipFill>
        <p:spPr bwMode="auto">
          <a:xfrm>
            <a:off x="3702050" y="1520638"/>
            <a:ext cx="7635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" name="TextBox 78"/>
          <p:cNvSpPr txBox="1">
            <a:spLocks noChangeArrowheads="1"/>
          </p:cNvSpPr>
          <p:nvPr/>
        </p:nvSpPr>
        <p:spPr bwMode="auto">
          <a:xfrm>
            <a:off x="3870325" y="1819088"/>
            <a:ext cx="714375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833" dirty="0">
                <a:latin typeface="+mj-ea"/>
                <a:ea typeface="+mj-ea"/>
              </a:rPr>
              <a:t>硬盘录像机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244" name="TextBox 31"/>
          <p:cNvSpPr txBox="1">
            <a:spLocks noChangeArrowheads="1"/>
          </p:cNvSpPr>
          <p:nvPr/>
        </p:nvSpPr>
        <p:spPr bwMode="auto">
          <a:xfrm>
            <a:off x="2797175" y="1819088"/>
            <a:ext cx="6477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</a:rPr>
              <a:t>摄像机</a:t>
            </a:r>
            <a:r>
              <a:rPr lang="en-US" altLang="zh-CN" sz="833" dirty="0">
                <a:latin typeface="+mj-ea"/>
              </a:rPr>
              <a:t>/</a:t>
            </a:r>
            <a:r>
              <a:rPr lang="zh-CN" altLang="en-US" sz="833" dirty="0">
                <a:latin typeface="+mj-ea"/>
              </a:rPr>
              <a:t>球机</a:t>
            </a:r>
            <a:endParaRPr lang="en-US" altLang="zh-CN" sz="833" dirty="0">
              <a:latin typeface="+mj-ea"/>
            </a:endParaRPr>
          </a:p>
        </p:txBody>
      </p:sp>
      <p:grpSp>
        <p:nvGrpSpPr>
          <p:cNvPr id="15444" name="组合 244"/>
          <p:cNvGrpSpPr>
            <a:grpSpLocks/>
          </p:cNvGrpSpPr>
          <p:nvPr/>
        </p:nvGrpSpPr>
        <p:grpSpPr bwMode="auto">
          <a:xfrm>
            <a:off x="2819400" y="1426976"/>
            <a:ext cx="573088" cy="382587"/>
            <a:chOff x="3817928" y="5989657"/>
            <a:chExt cx="689444" cy="459323"/>
          </a:xfrm>
        </p:grpSpPr>
        <p:pic>
          <p:nvPicPr>
            <p:cNvPr id="15457" name="图片 245" descr="枪机4-365平台枪机副本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28" y="6155041"/>
              <a:ext cx="500066" cy="25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58" name="图片 246" descr="红外高清球机-左副本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989657"/>
              <a:ext cx="292562" cy="459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445" name="组合 247"/>
          <p:cNvGrpSpPr>
            <a:grpSpLocks/>
          </p:cNvGrpSpPr>
          <p:nvPr/>
        </p:nvGrpSpPr>
        <p:grpSpPr bwMode="auto">
          <a:xfrm>
            <a:off x="2797175" y="841188"/>
            <a:ext cx="574675" cy="382588"/>
            <a:chOff x="3817928" y="5989657"/>
            <a:chExt cx="689444" cy="459323"/>
          </a:xfrm>
        </p:grpSpPr>
        <p:pic>
          <p:nvPicPr>
            <p:cNvPr id="15455" name="图片 248" descr="枪机4-365平台枪机副本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28" y="6155041"/>
              <a:ext cx="500066" cy="25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56" name="图片 249" descr="红外高清球机-左副本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5989657"/>
              <a:ext cx="292562" cy="459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1" name="TextBox 31"/>
          <p:cNvSpPr txBox="1">
            <a:spLocks noChangeArrowheads="1"/>
          </p:cNvSpPr>
          <p:nvPr/>
        </p:nvSpPr>
        <p:spPr bwMode="auto">
          <a:xfrm>
            <a:off x="2797175" y="1214251"/>
            <a:ext cx="6477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  <a:ea typeface="+mj-ea"/>
              </a:rPr>
              <a:t>摄像机</a:t>
            </a:r>
            <a:r>
              <a:rPr lang="en-US" altLang="zh-CN" sz="833" dirty="0">
                <a:latin typeface="+mj-ea"/>
                <a:ea typeface="+mj-ea"/>
              </a:rPr>
              <a:t>/</a:t>
            </a:r>
            <a:r>
              <a:rPr lang="zh-CN" altLang="en-US" sz="833" dirty="0">
                <a:latin typeface="+mj-ea"/>
                <a:ea typeface="+mj-ea"/>
              </a:rPr>
              <a:t>球机</a:t>
            </a:r>
            <a:endParaRPr lang="en-US" altLang="zh-CN" sz="833" dirty="0">
              <a:latin typeface="+mj-ea"/>
              <a:ea typeface="+mj-ea"/>
            </a:endParaRPr>
          </a:p>
        </p:txBody>
      </p:sp>
      <p:pic>
        <p:nvPicPr>
          <p:cNvPr id="15447" name="Picture 2" descr="C:\Documents and Settings\DingQi\桌面\老胡PPT\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9" r="7368" b="17719"/>
          <a:stretch>
            <a:fillRect/>
          </a:stretch>
        </p:blipFill>
        <p:spPr bwMode="auto">
          <a:xfrm>
            <a:off x="3690938" y="925326"/>
            <a:ext cx="7635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" name="TextBox 78"/>
          <p:cNvSpPr txBox="1">
            <a:spLocks noChangeArrowheads="1"/>
          </p:cNvSpPr>
          <p:nvPr/>
        </p:nvSpPr>
        <p:spPr bwMode="auto">
          <a:xfrm>
            <a:off x="3859213" y="1214251"/>
            <a:ext cx="714375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833" dirty="0">
                <a:latin typeface="+mj-ea"/>
                <a:ea typeface="+mj-ea"/>
              </a:rPr>
              <a:t>硬盘录像机</a:t>
            </a:r>
            <a:endParaRPr lang="en-US" altLang="zh-CN" sz="833" dirty="0">
              <a:latin typeface="+mj-ea"/>
              <a:ea typeface="+mj-ea"/>
            </a:endParaRPr>
          </a:p>
        </p:txBody>
      </p:sp>
      <p:sp>
        <p:nvSpPr>
          <p:cNvPr id="255" name="TextBox 31"/>
          <p:cNvSpPr txBox="1">
            <a:spLocks noChangeArrowheads="1"/>
          </p:cNvSpPr>
          <p:nvPr/>
        </p:nvSpPr>
        <p:spPr bwMode="auto">
          <a:xfrm>
            <a:off x="4643438" y="1214251"/>
            <a:ext cx="125095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</a:rPr>
              <a:t>周界防范预警系统</a:t>
            </a:r>
            <a:endParaRPr lang="en-US" altLang="zh-CN" sz="833" dirty="0">
              <a:latin typeface="+mj-ea"/>
            </a:endParaRPr>
          </a:p>
        </p:txBody>
      </p:sp>
      <p:pic>
        <p:nvPicPr>
          <p:cNvPr id="15450" name="图片 2" descr="C:\Users\godspeed\Desktop\绘图4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798326"/>
            <a:ext cx="6635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" name="TextBox 31"/>
          <p:cNvSpPr txBox="1">
            <a:spLocks noChangeArrowheads="1"/>
          </p:cNvSpPr>
          <p:nvPr/>
        </p:nvSpPr>
        <p:spPr bwMode="auto">
          <a:xfrm>
            <a:off x="5775325" y="1214251"/>
            <a:ext cx="12493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833" dirty="0">
                <a:latin typeface="+mj-ea"/>
              </a:rPr>
              <a:t>远程教育</a:t>
            </a:r>
            <a:r>
              <a:rPr lang="en-US" altLang="zh-CN" sz="833" dirty="0">
                <a:latin typeface="+mj-ea"/>
              </a:rPr>
              <a:t>/</a:t>
            </a:r>
            <a:r>
              <a:rPr lang="zh-CN" altLang="en-US" sz="833" dirty="0">
                <a:latin typeface="+mj-ea"/>
              </a:rPr>
              <a:t>电子考场系统</a:t>
            </a:r>
            <a:endParaRPr lang="en-US" altLang="zh-CN" sz="833" dirty="0">
              <a:latin typeface="+mj-ea"/>
            </a:endParaRPr>
          </a:p>
        </p:txBody>
      </p:sp>
      <p:pic>
        <p:nvPicPr>
          <p:cNvPr id="15452" name="图片 257" descr="图片6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1401576"/>
            <a:ext cx="8191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3" name="图片 258" descr="图片7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401576"/>
            <a:ext cx="77311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4" name="图片 259" descr="图片8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4022538"/>
            <a:ext cx="77311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62626"/>
                </a:solidFill>
                <a:latin typeface="+mj-ea"/>
              </a:rPr>
              <a:t>行业解决方案</a:t>
            </a:r>
            <a:r>
              <a:rPr lang="zh-CN" altLang="en-US" dirty="0" smtClean="0">
                <a:solidFill>
                  <a:srgbClr val="262626"/>
                </a:solidFill>
                <a:latin typeface="+mj-ea"/>
              </a:rPr>
              <a:t>家族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330200" y="134938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>
                <a:solidFill>
                  <a:srgbClr val="FF0000"/>
                </a:solidFill>
              </a:rPr>
              <a:t>--</a:t>
            </a:r>
            <a:r>
              <a:rPr lang="zh-CN" altLang="en-US" sz="2167" dirty="0">
                <a:solidFill>
                  <a:srgbClr val="FF0000"/>
                </a:solidFill>
              </a:rPr>
              <a:t>视频专用存储系统</a:t>
            </a:r>
          </a:p>
        </p:txBody>
      </p:sp>
      <p:sp>
        <p:nvSpPr>
          <p:cNvPr id="79875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297632" y="3912832"/>
            <a:ext cx="2411358" cy="1325935"/>
            <a:chOff x="633046" y="3854102"/>
            <a:chExt cx="2893630" cy="15911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633046" y="3854102"/>
              <a:ext cx="2893628" cy="1497330"/>
            </a:xfrm>
            <a:custGeom>
              <a:avLst/>
              <a:gdLst>
                <a:gd name="T0" fmla="*/ 1152 w 2304"/>
                <a:gd name="T1" fmla="*/ 1152 h 1152"/>
                <a:gd name="T2" fmla="*/ 2304 w 2304"/>
                <a:gd name="T3" fmla="*/ 576 h 1152"/>
                <a:gd name="T4" fmla="*/ 1152 w 2304"/>
                <a:gd name="T5" fmla="*/ 0 h 1152"/>
                <a:gd name="T6" fmla="*/ 0 w 2304"/>
                <a:gd name="T7" fmla="*/ 576 h 1152"/>
                <a:gd name="T8" fmla="*/ 1152 w 230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2080670" y="4602766"/>
              <a:ext cx="1446006" cy="842458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33047" y="4602766"/>
              <a:ext cx="1447622" cy="842458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97632" y="2437247"/>
            <a:ext cx="2411358" cy="1014693"/>
            <a:chOff x="633046" y="3140677"/>
            <a:chExt cx="2893630" cy="12176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633046" y="3140677"/>
              <a:ext cx="2893628" cy="1123834"/>
            </a:xfrm>
            <a:custGeom>
              <a:avLst/>
              <a:gdLst>
                <a:gd name="T0" fmla="*/ 1152 w 2304"/>
                <a:gd name="T1" fmla="*/ 864 h 864"/>
                <a:gd name="T2" fmla="*/ 2304 w 2304"/>
                <a:gd name="T3" fmla="*/ 432 h 864"/>
                <a:gd name="T4" fmla="*/ 1152 w 2304"/>
                <a:gd name="T5" fmla="*/ 0 h 864"/>
                <a:gd name="T6" fmla="*/ 0 w 2304"/>
                <a:gd name="T7" fmla="*/ 432 h 864"/>
                <a:gd name="T8" fmla="*/ 1152 w 2304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864">
                  <a:moveTo>
                    <a:pt x="1152" y="864"/>
                  </a:moveTo>
                  <a:lnTo>
                    <a:pt x="2304" y="432"/>
                  </a:lnTo>
                  <a:lnTo>
                    <a:pt x="1152" y="0"/>
                  </a:lnTo>
                  <a:lnTo>
                    <a:pt x="0" y="432"/>
                  </a:lnTo>
                  <a:lnTo>
                    <a:pt x="1152" y="864"/>
                  </a:lnTo>
                  <a:close/>
                </a:path>
              </a:pathLst>
            </a:custGeom>
            <a:gradFill>
              <a:gsLst>
                <a:gs pos="44000">
                  <a:srgbClr val="FFFF00"/>
                </a:gs>
                <a:gs pos="10000">
                  <a:srgbClr val="E2AC00"/>
                </a:gs>
                <a:gs pos="83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2080670" y="3701761"/>
              <a:ext cx="1446006" cy="656547"/>
            </a:xfrm>
            <a:custGeom>
              <a:avLst/>
              <a:gdLst>
                <a:gd name="T0" fmla="*/ 0 w 1152"/>
                <a:gd name="T1" fmla="*/ 432 h 504"/>
                <a:gd name="T2" fmla="*/ 1152 w 1152"/>
                <a:gd name="T3" fmla="*/ 0 h 504"/>
                <a:gd name="T4" fmla="*/ 1152 w 1152"/>
                <a:gd name="T5" fmla="*/ 72 h 504"/>
                <a:gd name="T6" fmla="*/ 0 w 1152"/>
                <a:gd name="T7" fmla="*/ 504 h 504"/>
                <a:gd name="T8" fmla="*/ 0 w 1152"/>
                <a:gd name="T9" fmla="*/ 4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0" y="432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504"/>
                  </a:lnTo>
                  <a:lnTo>
                    <a:pt x="0" y="432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633047" y="3701761"/>
              <a:ext cx="1447622" cy="656547"/>
            </a:xfrm>
            <a:custGeom>
              <a:avLst/>
              <a:gdLst>
                <a:gd name="T0" fmla="*/ 1152 w 1152"/>
                <a:gd name="T1" fmla="*/ 504 h 504"/>
                <a:gd name="T2" fmla="*/ 0 w 1152"/>
                <a:gd name="T3" fmla="*/ 72 h 504"/>
                <a:gd name="T4" fmla="*/ 0 w 1152"/>
                <a:gd name="T5" fmla="*/ 0 h 504"/>
                <a:gd name="T6" fmla="*/ 1152 w 1152"/>
                <a:gd name="T7" fmla="*/ 432 h 504"/>
                <a:gd name="T8" fmla="*/ 1152 w 1152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1152" y="504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432"/>
                  </a:lnTo>
                  <a:lnTo>
                    <a:pt x="1152" y="504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297632" y="1415282"/>
            <a:ext cx="2411358" cy="695066"/>
            <a:chOff x="633046" y="2544842"/>
            <a:chExt cx="2893630" cy="83407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2080670" y="2911634"/>
              <a:ext cx="1446006" cy="467287"/>
            </a:xfrm>
            <a:custGeom>
              <a:avLst/>
              <a:gdLst>
                <a:gd name="T0" fmla="*/ 0 w 1152"/>
                <a:gd name="T1" fmla="*/ 288 h 360"/>
                <a:gd name="T2" fmla="*/ 1152 w 1152"/>
                <a:gd name="T3" fmla="*/ 0 h 360"/>
                <a:gd name="T4" fmla="*/ 1152 w 1152"/>
                <a:gd name="T5" fmla="*/ 72 h 360"/>
                <a:gd name="T6" fmla="*/ 0 w 1152"/>
                <a:gd name="T7" fmla="*/ 360 h 360"/>
                <a:gd name="T8" fmla="*/ 0 w 1152"/>
                <a:gd name="T9" fmla="*/ 28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0" y="288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360"/>
                  </a:lnTo>
                  <a:lnTo>
                    <a:pt x="0" y="28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633047" y="2911634"/>
              <a:ext cx="1447622" cy="467287"/>
            </a:xfrm>
            <a:custGeom>
              <a:avLst/>
              <a:gdLst>
                <a:gd name="T0" fmla="*/ 1152 w 1152"/>
                <a:gd name="T1" fmla="*/ 360 h 360"/>
                <a:gd name="T2" fmla="*/ 0 w 1152"/>
                <a:gd name="T3" fmla="*/ 72 h 360"/>
                <a:gd name="T4" fmla="*/ 0 w 1152"/>
                <a:gd name="T5" fmla="*/ 0 h 360"/>
                <a:gd name="T6" fmla="*/ 1152 w 1152"/>
                <a:gd name="T7" fmla="*/ 288 h 360"/>
                <a:gd name="T8" fmla="*/ 1152 w 1152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1152" y="360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288"/>
                  </a:lnTo>
                  <a:lnTo>
                    <a:pt x="1152" y="36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33046" y="2544842"/>
              <a:ext cx="2893628" cy="748665"/>
            </a:xfrm>
            <a:custGeom>
              <a:avLst/>
              <a:gdLst>
                <a:gd name="T0" fmla="*/ 1152 w 2304"/>
                <a:gd name="T1" fmla="*/ 576 h 576"/>
                <a:gd name="T2" fmla="*/ 2304 w 2304"/>
                <a:gd name="T3" fmla="*/ 288 h 576"/>
                <a:gd name="T4" fmla="*/ 1152 w 2304"/>
                <a:gd name="T5" fmla="*/ 0 h 576"/>
                <a:gd name="T6" fmla="*/ 0 w 2304"/>
                <a:gd name="T7" fmla="*/ 288 h 576"/>
                <a:gd name="T8" fmla="*/ 1152 w 2304"/>
                <a:gd name="T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576">
                  <a:moveTo>
                    <a:pt x="1152" y="576"/>
                  </a:moveTo>
                  <a:lnTo>
                    <a:pt x="2304" y="288"/>
                  </a:lnTo>
                  <a:lnTo>
                    <a:pt x="1152" y="0"/>
                  </a:lnTo>
                  <a:lnTo>
                    <a:pt x="0" y="288"/>
                  </a:lnTo>
                  <a:lnTo>
                    <a:pt x="1152" y="576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600"/>
            </a:p>
          </p:txBody>
        </p:sp>
      </p:grpSp>
      <p:sp>
        <p:nvSpPr>
          <p:cNvPr id="79879" name="Freeform 67"/>
          <p:cNvSpPr>
            <a:spLocks/>
          </p:cNvSpPr>
          <p:nvPr/>
        </p:nvSpPr>
        <p:spPr bwMode="auto">
          <a:xfrm flipH="1">
            <a:off x="2197100" y="1558925"/>
            <a:ext cx="4090988" cy="190500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0" name="Line 69"/>
          <p:cNvSpPr>
            <a:spLocks noChangeShapeType="1"/>
          </p:cNvSpPr>
          <p:nvPr/>
        </p:nvSpPr>
        <p:spPr bwMode="auto">
          <a:xfrm flipH="1">
            <a:off x="2162175" y="2908300"/>
            <a:ext cx="4117975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1" name="Freeform 67"/>
          <p:cNvSpPr>
            <a:spLocks/>
          </p:cNvSpPr>
          <p:nvPr/>
        </p:nvSpPr>
        <p:spPr bwMode="auto">
          <a:xfrm flipH="1" flipV="1">
            <a:off x="2190750" y="4549775"/>
            <a:ext cx="4089400" cy="188913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95290" y="1464128"/>
            <a:ext cx="1827552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双码流录像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9735" y="2729779"/>
            <a:ext cx="106715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监控单盘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8100" y="4367974"/>
            <a:ext cx="2262203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秒级定位，即时回放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14688" y="1071563"/>
            <a:ext cx="3095625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可进行主子双码流录像；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手动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按策略自动进行主子码流切换录像。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14688" y="2203450"/>
            <a:ext cx="3060700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磁盘类型可与应用模式智能适配：监控级硬盘单盘模式；企业级硬盘组建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RAID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55950" y="4286250"/>
            <a:ext cx="3863975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可以实现任意时间段的即时回放；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任意时间点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时间段的快速精确检索定位；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支持分段并行回放和分段批量下载。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79888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1608138"/>
            <a:ext cx="29162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9" name="图片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979738"/>
            <a:ext cx="315595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330200" y="134938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>
                <a:solidFill>
                  <a:srgbClr val="FF0000"/>
                </a:solidFill>
              </a:rPr>
              <a:t>--</a:t>
            </a:r>
            <a:r>
              <a:rPr lang="zh-CN" altLang="en-US" sz="2167" dirty="0">
                <a:solidFill>
                  <a:srgbClr val="FF0000"/>
                </a:solidFill>
              </a:rPr>
              <a:t>视频专用存储系统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46"/>
          <p:cNvGrpSpPr/>
          <p:nvPr/>
        </p:nvGrpSpPr>
        <p:grpSpPr>
          <a:xfrm>
            <a:off x="297632" y="1415282"/>
            <a:ext cx="2411358" cy="695066"/>
            <a:chOff x="633046" y="2544842"/>
            <a:chExt cx="2893630" cy="83407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2080670" y="2911634"/>
              <a:ext cx="1446006" cy="467287"/>
            </a:xfrm>
            <a:custGeom>
              <a:avLst/>
              <a:gdLst>
                <a:gd name="T0" fmla="*/ 0 w 1152"/>
                <a:gd name="T1" fmla="*/ 288 h 360"/>
                <a:gd name="T2" fmla="*/ 1152 w 1152"/>
                <a:gd name="T3" fmla="*/ 0 h 360"/>
                <a:gd name="T4" fmla="*/ 1152 w 1152"/>
                <a:gd name="T5" fmla="*/ 72 h 360"/>
                <a:gd name="T6" fmla="*/ 0 w 1152"/>
                <a:gd name="T7" fmla="*/ 360 h 360"/>
                <a:gd name="T8" fmla="*/ 0 w 1152"/>
                <a:gd name="T9" fmla="*/ 28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0" y="288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360"/>
                  </a:lnTo>
                  <a:lnTo>
                    <a:pt x="0" y="28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400"/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633047" y="2911634"/>
              <a:ext cx="1447622" cy="467287"/>
            </a:xfrm>
            <a:custGeom>
              <a:avLst/>
              <a:gdLst>
                <a:gd name="T0" fmla="*/ 1152 w 1152"/>
                <a:gd name="T1" fmla="*/ 360 h 360"/>
                <a:gd name="T2" fmla="*/ 0 w 1152"/>
                <a:gd name="T3" fmla="*/ 72 h 360"/>
                <a:gd name="T4" fmla="*/ 0 w 1152"/>
                <a:gd name="T5" fmla="*/ 0 h 360"/>
                <a:gd name="T6" fmla="*/ 1152 w 1152"/>
                <a:gd name="T7" fmla="*/ 288 h 360"/>
                <a:gd name="T8" fmla="*/ 1152 w 1152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360">
                  <a:moveTo>
                    <a:pt x="1152" y="360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288"/>
                  </a:lnTo>
                  <a:lnTo>
                    <a:pt x="1152" y="36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lumMod val="50000"/>
                  </a:schemeClr>
                </a:gs>
                <a:gs pos="19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40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633046" y="2544842"/>
              <a:ext cx="2893628" cy="748665"/>
            </a:xfrm>
            <a:custGeom>
              <a:avLst/>
              <a:gdLst>
                <a:gd name="T0" fmla="*/ 1152 w 2304"/>
                <a:gd name="T1" fmla="*/ 576 h 576"/>
                <a:gd name="T2" fmla="*/ 2304 w 2304"/>
                <a:gd name="T3" fmla="*/ 288 h 576"/>
                <a:gd name="T4" fmla="*/ 1152 w 2304"/>
                <a:gd name="T5" fmla="*/ 0 h 576"/>
                <a:gd name="T6" fmla="*/ 0 w 2304"/>
                <a:gd name="T7" fmla="*/ 288 h 576"/>
                <a:gd name="T8" fmla="*/ 1152 w 2304"/>
                <a:gd name="T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576">
                  <a:moveTo>
                    <a:pt x="1152" y="576"/>
                  </a:moveTo>
                  <a:lnTo>
                    <a:pt x="2304" y="288"/>
                  </a:lnTo>
                  <a:lnTo>
                    <a:pt x="1152" y="0"/>
                  </a:lnTo>
                  <a:lnTo>
                    <a:pt x="0" y="288"/>
                  </a:lnTo>
                  <a:lnTo>
                    <a:pt x="1152" y="576"/>
                  </a:lnTo>
                  <a:close/>
                </a:path>
              </a:pathLst>
            </a:custGeom>
            <a:gradFill>
              <a:gsLst>
                <a:gs pos="44000">
                  <a:schemeClr val="bg1">
                    <a:lumMod val="95000"/>
                  </a:schemeClr>
                </a:gs>
                <a:gs pos="10000">
                  <a:schemeClr val="bg1">
                    <a:lumMod val="75000"/>
                  </a:schemeClr>
                </a:gs>
                <a:gs pos="75000">
                  <a:srgbClr val="D5D5D5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FF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400"/>
            </a:p>
          </p:txBody>
        </p:sp>
      </p:grpSp>
      <p:sp>
        <p:nvSpPr>
          <p:cNvPr id="80901" name="Freeform 67"/>
          <p:cNvSpPr>
            <a:spLocks/>
          </p:cNvSpPr>
          <p:nvPr/>
        </p:nvSpPr>
        <p:spPr bwMode="auto">
          <a:xfrm flipH="1">
            <a:off x="2197100" y="1558925"/>
            <a:ext cx="4090988" cy="190500"/>
          </a:xfrm>
          <a:custGeom>
            <a:avLst/>
            <a:gdLst>
              <a:gd name="T0" fmla="*/ 2147483646 w 703"/>
              <a:gd name="T1" fmla="*/ 2147483646 h 114"/>
              <a:gd name="T2" fmla="*/ 2147483646 w 703"/>
              <a:gd name="T3" fmla="*/ 2147483646 h 114"/>
              <a:gd name="T4" fmla="*/ 2147483646 w 703"/>
              <a:gd name="T5" fmla="*/ 0 h 114"/>
              <a:gd name="T6" fmla="*/ 0 w 703"/>
              <a:gd name="T7" fmla="*/ 0 h 114"/>
              <a:gd name="T8" fmla="*/ 0 60000 65536"/>
              <a:gd name="T9" fmla="*/ 0 60000 65536"/>
              <a:gd name="T10" fmla="*/ 0 60000 65536"/>
              <a:gd name="T11" fmla="*/ 0 60000 65536"/>
              <a:gd name="T12" fmla="*/ 0 w 703"/>
              <a:gd name="T13" fmla="*/ 0 h 114"/>
              <a:gd name="T14" fmla="*/ 703 w 703"/>
              <a:gd name="T15" fmla="*/ 114 h 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3" h="114">
                <a:moveTo>
                  <a:pt x="703" y="114"/>
                </a:moveTo>
                <a:lnTo>
                  <a:pt x="545" y="114"/>
                </a:ln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80808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95290" y="1464128"/>
            <a:ext cx="182755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PB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级数量卷管理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14688" y="1071563"/>
            <a:ext cx="3095625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/>
              <a:t>突破了传统文件系统下单卷</a:t>
            </a:r>
            <a:r>
              <a:rPr lang="en-US" sz="1000" dirty="0"/>
              <a:t>2TB/8TB</a:t>
            </a:r>
            <a:r>
              <a:rPr lang="zh-CN" altLang="en-US" sz="1000" dirty="0"/>
              <a:t>的限制，单录像卷容量可以高达数千</a:t>
            </a:r>
            <a:r>
              <a:rPr lang="en-US" sz="1000" dirty="0"/>
              <a:t>PB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8090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666875"/>
            <a:ext cx="3227388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738438"/>
            <a:ext cx="31559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矢量素材 (63) [转换]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232025"/>
            <a:ext cx="4730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7" name="TextBox 33"/>
          <p:cNvSpPr txBox="1">
            <a:spLocks noChangeArrowheads="1"/>
          </p:cNvSpPr>
          <p:nvPr/>
        </p:nvSpPr>
        <p:spPr bwMode="auto">
          <a:xfrm>
            <a:off x="2203450" y="2173288"/>
            <a:ext cx="107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en-US" altLang="zh-CN" sz="1400"/>
              <a:t>SAN/NAS</a:t>
            </a:r>
          </a:p>
          <a:p>
            <a:r>
              <a:rPr lang="en-US" altLang="zh-CN" sz="1400"/>
              <a:t>Lun ˂8T</a:t>
            </a:r>
            <a:endParaRPr lang="zh-CN" altLang="en-US" sz="1400"/>
          </a:p>
        </p:txBody>
      </p:sp>
      <p:pic>
        <p:nvPicPr>
          <p:cNvPr id="35" name="图片 34" descr="矢量素材 (63) [转换]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125788"/>
            <a:ext cx="4730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9" name="TextBox 35"/>
          <p:cNvSpPr txBox="1">
            <a:spLocks noChangeArrowheads="1"/>
          </p:cNvSpPr>
          <p:nvPr/>
        </p:nvSpPr>
        <p:spPr bwMode="auto">
          <a:xfrm>
            <a:off x="2203450" y="3125788"/>
            <a:ext cx="1130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r>
              <a:rPr lang="en-US" altLang="zh-CN" sz="1400"/>
              <a:t>CVR P</a:t>
            </a:r>
            <a:r>
              <a:rPr lang="zh-CN" altLang="en-US" sz="1400"/>
              <a:t>级卷</a:t>
            </a:r>
          </a:p>
        </p:txBody>
      </p:sp>
      <p:grpSp>
        <p:nvGrpSpPr>
          <p:cNvPr id="3" name="组合 34"/>
          <p:cNvGrpSpPr/>
          <p:nvPr/>
        </p:nvGrpSpPr>
        <p:grpSpPr>
          <a:xfrm>
            <a:off x="357164" y="3866002"/>
            <a:ext cx="2411358" cy="1014693"/>
            <a:chOff x="633046" y="3140677"/>
            <a:chExt cx="2893630" cy="12176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8" name="Freeform 49"/>
            <p:cNvSpPr>
              <a:spLocks/>
            </p:cNvSpPr>
            <p:nvPr/>
          </p:nvSpPr>
          <p:spPr bwMode="auto">
            <a:xfrm>
              <a:off x="633046" y="3140677"/>
              <a:ext cx="2893628" cy="1123834"/>
            </a:xfrm>
            <a:custGeom>
              <a:avLst/>
              <a:gdLst>
                <a:gd name="T0" fmla="*/ 1152 w 2304"/>
                <a:gd name="T1" fmla="*/ 864 h 864"/>
                <a:gd name="T2" fmla="*/ 2304 w 2304"/>
                <a:gd name="T3" fmla="*/ 432 h 864"/>
                <a:gd name="T4" fmla="*/ 1152 w 2304"/>
                <a:gd name="T5" fmla="*/ 0 h 864"/>
                <a:gd name="T6" fmla="*/ 0 w 2304"/>
                <a:gd name="T7" fmla="*/ 432 h 864"/>
                <a:gd name="T8" fmla="*/ 1152 w 2304"/>
                <a:gd name="T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4" h="864">
                  <a:moveTo>
                    <a:pt x="1152" y="864"/>
                  </a:moveTo>
                  <a:lnTo>
                    <a:pt x="2304" y="432"/>
                  </a:lnTo>
                  <a:lnTo>
                    <a:pt x="1152" y="0"/>
                  </a:lnTo>
                  <a:lnTo>
                    <a:pt x="0" y="432"/>
                  </a:lnTo>
                  <a:lnTo>
                    <a:pt x="1152" y="864"/>
                  </a:lnTo>
                  <a:close/>
                </a:path>
              </a:pathLst>
            </a:custGeom>
            <a:gradFill>
              <a:gsLst>
                <a:gs pos="44000">
                  <a:srgbClr val="FFFF00"/>
                </a:gs>
                <a:gs pos="10000">
                  <a:srgbClr val="E2AC00"/>
                </a:gs>
                <a:gs pos="83000">
                  <a:srgbClr val="FFC000"/>
                </a:gs>
              </a:gsLst>
              <a:lin ang="5400000" scaled="1"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/>
            <a:lstStyle/>
            <a:p>
              <a:pPr>
                <a:defRPr/>
              </a:pPr>
              <a:endParaRPr lang="zh-CN" altLang="en-US" sz="1400"/>
            </a:p>
          </p:txBody>
        </p:sp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2080670" y="3701761"/>
              <a:ext cx="1446006" cy="656547"/>
            </a:xfrm>
            <a:custGeom>
              <a:avLst/>
              <a:gdLst>
                <a:gd name="T0" fmla="*/ 0 w 1152"/>
                <a:gd name="T1" fmla="*/ 432 h 504"/>
                <a:gd name="T2" fmla="*/ 1152 w 1152"/>
                <a:gd name="T3" fmla="*/ 0 h 504"/>
                <a:gd name="T4" fmla="*/ 1152 w 1152"/>
                <a:gd name="T5" fmla="*/ 72 h 504"/>
                <a:gd name="T6" fmla="*/ 0 w 1152"/>
                <a:gd name="T7" fmla="*/ 504 h 504"/>
                <a:gd name="T8" fmla="*/ 0 w 1152"/>
                <a:gd name="T9" fmla="*/ 4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0" y="432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504"/>
                  </a:lnTo>
                  <a:lnTo>
                    <a:pt x="0" y="432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400"/>
            </a:p>
          </p:txBody>
        </p:sp>
        <p:sp>
          <p:nvSpPr>
            <p:cNvPr id="20" name="Freeform 51"/>
            <p:cNvSpPr>
              <a:spLocks/>
            </p:cNvSpPr>
            <p:nvPr/>
          </p:nvSpPr>
          <p:spPr bwMode="auto">
            <a:xfrm>
              <a:off x="633047" y="3701761"/>
              <a:ext cx="1447622" cy="656547"/>
            </a:xfrm>
            <a:custGeom>
              <a:avLst/>
              <a:gdLst>
                <a:gd name="T0" fmla="*/ 1152 w 1152"/>
                <a:gd name="T1" fmla="*/ 504 h 504"/>
                <a:gd name="T2" fmla="*/ 0 w 1152"/>
                <a:gd name="T3" fmla="*/ 72 h 504"/>
                <a:gd name="T4" fmla="*/ 0 w 1152"/>
                <a:gd name="T5" fmla="*/ 0 h 504"/>
                <a:gd name="T6" fmla="*/ 1152 w 1152"/>
                <a:gd name="T7" fmla="*/ 432 h 504"/>
                <a:gd name="T8" fmla="*/ 1152 w 1152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504">
                  <a:moveTo>
                    <a:pt x="1152" y="504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432"/>
                  </a:lnTo>
                  <a:lnTo>
                    <a:pt x="1152" y="504"/>
                  </a:lnTo>
                  <a:close/>
                </a:path>
              </a:pathLst>
            </a:custGeom>
            <a:gradFill flip="none" rotWithShape="1">
              <a:gsLst>
                <a:gs pos="89000">
                  <a:srgbClr val="A27B00"/>
                </a:gs>
                <a:gs pos="13000">
                  <a:srgbClr val="FFC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25400" prstMaterial="matte">
              <a:bevelT w="63500" h="63500" prst="artDeco"/>
              <a:contourClr>
                <a:srgbClr val="FFFF00"/>
              </a:contourClr>
            </a:sp3d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400"/>
            </a:p>
          </p:txBody>
        </p:sp>
      </p:grpSp>
      <p:sp>
        <p:nvSpPr>
          <p:cNvPr id="80911" name="Line 69"/>
          <p:cNvSpPr>
            <a:spLocks noChangeShapeType="1"/>
          </p:cNvSpPr>
          <p:nvPr/>
        </p:nvSpPr>
        <p:spPr bwMode="auto">
          <a:xfrm flipH="1">
            <a:off x="2220913" y="4337050"/>
            <a:ext cx="4117975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3417" y="4107666"/>
            <a:ext cx="136922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丢帧</a:t>
            </a:r>
            <a:r>
              <a:rPr lang="en-US" altLang="zh-CN" sz="14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/</a:t>
            </a:r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</a:rPr>
              <a:t>录像检测报警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5013" y="3632200"/>
            <a:ext cx="3059112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/>
              <a:t>支持实时数据的丢帧报警，在录像取流失败时，持续</a:t>
            </a:r>
            <a:r>
              <a:rPr lang="en-US" sz="1000" dirty="0"/>
              <a:t>15</a:t>
            </a:r>
            <a:r>
              <a:rPr lang="zh-CN" altLang="en-US" sz="1000" dirty="0"/>
              <a:t>秒以上则会触发报警。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3750" y="4167188"/>
            <a:ext cx="30607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/>
              <a:t>固定每小时检测一次，当发现在策略调度时间段内或者手动录像时间段内存在录像丢失，则报警，同时恢复策略录像。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330200" y="193675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sz="2167" dirty="0"/>
              <a:t>海康存储产品功能特点</a:t>
            </a:r>
            <a:r>
              <a:rPr lang="en-US" altLang="zh-CN" sz="2167" dirty="0">
                <a:solidFill>
                  <a:srgbClr val="FF0000"/>
                </a:solidFill>
              </a:rPr>
              <a:t>—</a:t>
            </a:r>
            <a:r>
              <a:rPr lang="en-US" altLang="zh-CN" sz="2167" dirty="0" err="1">
                <a:solidFill>
                  <a:srgbClr val="FF0000"/>
                </a:solidFill>
              </a:rPr>
              <a:t>StorOS</a:t>
            </a:r>
            <a:r>
              <a:rPr lang="en-US" altLang="zh-CN" sz="2167" dirty="0">
                <a:solidFill>
                  <a:srgbClr val="FF0000"/>
                </a:solidFill>
              </a:rPr>
              <a:t> Manager</a:t>
            </a:r>
            <a:endParaRPr lang="zh-CN" altLang="en-US" sz="2167" dirty="0">
              <a:solidFill>
                <a:srgbClr val="FF0000"/>
              </a:solidFill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pic>
        <p:nvPicPr>
          <p:cNvPr id="81924" name="左箭头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503363"/>
            <a:ext cx="275907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椭圆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071563"/>
            <a:ext cx="1900238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矩形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870075"/>
            <a:ext cx="2262188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66"/>
          <p:cNvSpPr>
            <a:spLocks noChangeArrowheads="1"/>
          </p:cNvSpPr>
          <p:nvPr/>
        </p:nvSpPr>
        <p:spPr bwMode="auto">
          <a:xfrm>
            <a:off x="875423" y="1109087"/>
            <a:ext cx="1043876" cy="6054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67" b="1" dirty="0">
                <a:effectLst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</a:rPr>
              <a:t>全面的</a:t>
            </a:r>
            <a:endParaRPr lang="en-US" altLang="zh-CN" sz="1667" b="1" dirty="0">
              <a:effectLst>
                <a:reflection blurRad="6350" stA="50000" endA="300" endPos="50000" dist="29997" dir="5400000" sy="-100000" algn="bl" rotWithShape="0"/>
              </a:effectLst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1667" b="1" dirty="0">
                <a:effectLst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</a:rPr>
              <a:t>系统监测</a:t>
            </a:r>
            <a:endParaRPr lang="en-US" altLang="ko-KR" sz="1667" b="1" dirty="0">
              <a:effectLst>
                <a:reflection blurRad="6350" stA="50000" endA="300" endPos="50000" dist="29997" dir="5400000" sy="-100000" algn="bl" rotWithShape="0"/>
              </a:effectLst>
              <a:latin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700" y="2441575"/>
            <a:ext cx="1309688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B050"/>
                </a:solidFill>
                <a:latin typeface="微软雅黑" pitchFamily="34" charset="-122"/>
              </a:rPr>
              <a:t>关键部件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：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CPU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、磁盘、风扇、内存等状态监测；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B050"/>
                </a:solidFill>
                <a:latin typeface="微软雅黑" pitchFamily="34" charset="-122"/>
              </a:rPr>
              <a:t>应用服务状态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：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CVR/NAS/SAN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B050"/>
                </a:solidFill>
                <a:latin typeface="微软雅黑" pitchFamily="34" charset="-122"/>
              </a:rPr>
              <a:t>环控信息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：实时显示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CPU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、主板、机箱温度和风扇转速；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B050"/>
                </a:solidFill>
                <a:latin typeface="微软雅黑" pitchFamily="34" charset="-122"/>
              </a:rPr>
              <a:t>空间状态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rgbClr val="00B050"/>
                </a:solidFill>
                <a:latin typeface="微软雅黑" pitchFamily="34" charset="-122"/>
              </a:rPr>
              <a:t>性能状态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81929" name="图片 1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71563"/>
            <a:ext cx="21653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3" descr="磁盘状态监测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073150"/>
            <a:ext cx="2143125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1" name="图片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608263"/>
            <a:ext cx="22034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2" name="图片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619375"/>
            <a:ext cx="21431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3" name="图片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8" y="3989388"/>
            <a:ext cx="20748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400" dirty="0"/>
              <a:t>海康存储产品功能</a:t>
            </a:r>
            <a:r>
              <a:rPr lang="zh-CN" altLang="en-US" sz="2400" dirty="0" smtClean="0"/>
              <a:t>特点</a:t>
            </a:r>
            <a:r>
              <a:rPr lang="en-US" altLang="zh-CN" sz="2400" dirty="0" smtClean="0">
                <a:solidFill>
                  <a:srgbClr val="FF0000"/>
                </a:solidFill>
              </a:rPr>
              <a:t>—</a:t>
            </a:r>
            <a:r>
              <a:rPr lang="zh-CN" altLang="en-US" sz="2400" dirty="0" smtClean="0">
                <a:solidFill>
                  <a:srgbClr val="FF0000"/>
                </a:solidFill>
              </a:rPr>
              <a:t>录像抽帧</a:t>
            </a:r>
            <a:endParaRPr lang="zh-CN" altLang="en-US" sz="2400" dirty="0"/>
          </a:p>
        </p:txBody>
      </p:sp>
      <p:sp>
        <p:nvSpPr>
          <p:cNvPr id="829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294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96913"/>
            <a:ext cx="48593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497138"/>
            <a:ext cx="5770563" cy="2868612"/>
          </a:xfrm>
          <a:prstGeom prst="rect">
            <a:avLst/>
          </a:prstGeom>
          <a:noFill/>
          <a:ln w="6350">
            <a:solidFill>
              <a:srgbClr val="A5A5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清图像采集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高清海量存储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/>
              <a:t>高</a:t>
            </a:r>
            <a:r>
              <a:rPr lang="zh-CN" altLang="en-US" sz="2667" dirty="0" smtClean="0"/>
              <a:t>清图像显示</a:t>
            </a:r>
            <a:endParaRPr lang="en-US" altLang="zh-CN" sz="2667" dirty="0" smtClean="0"/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其他产品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案例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松江九亭指挥中心</a:t>
            </a:r>
            <a:endParaRPr lang="zh-CN" altLang="en-US" dirty="0"/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938213"/>
            <a:ext cx="2011362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417638"/>
            <a:ext cx="52705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案例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上海横沙岛</a:t>
            </a:r>
            <a:endParaRPr lang="zh-CN" altLang="en-US" dirty="0"/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60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223838"/>
            <a:ext cx="2352675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711200"/>
            <a:ext cx="4351338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3040063"/>
            <a:ext cx="4356100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案例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无锡交警指挥中心</a:t>
            </a:r>
            <a:endParaRPr lang="zh-CN" altLang="en-US" dirty="0"/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223963"/>
            <a:ext cx="4730750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790575"/>
            <a:ext cx="25908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大屏拼接</a:t>
            </a:r>
            <a:r>
              <a:rPr lang="en-US" altLang="zh-CN" smtClean="0"/>
              <a:t>-</a:t>
            </a:r>
            <a:r>
              <a:rPr lang="zh-CN" altLang="en-US" smtClean="0"/>
              <a:t>传统拼接控制架构</a:t>
            </a:r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90600"/>
            <a:ext cx="5588000" cy="462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大屏拼接</a:t>
            </a:r>
            <a:r>
              <a:rPr lang="en-US" altLang="zh-CN" smtClean="0"/>
              <a:t>-</a:t>
            </a:r>
            <a:r>
              <a:rPr lang="zh-CN" altLang="en-US" smtClean="0"/>
              <a:t>综合平台拼控器系统架构</a:t>
            </a:r>
          </a:p>
        </p:txBody>
      </p:sp>
      <p:pic>
        <p:nvPicPr>
          <p:cNvPr id="9011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817563"/>
            <a:ext cx="58801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262626"/>
                </a:solidFill>
                <a:latin typeface="+mj-ea"/>
              </a:rPr>
              <a:t>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indent="-285739">
              <a:defRPr/>
            </a:pPr>
            <a:r>
              <a:rPr lang="zh-CN" altLang="en-US" sz="2667" dirty="0"/>
              <a:t>高</a:t>
            </a:r>
            <a:r>
              <a:rPr lang="zh-CN" altLang="en-US" sz="2667" dirty="0" smtClean="0"/>
              <a:t>清图像采集</a:t>
            </a:r>
            <a:endParaRPr lang="en-US" altLang="zh-CN" sz="2667" dirty="0" smtClean="0"/>
          </a:p>
          <a:p>
            <a:pPr marL="285739" indent="-285739">
              <a:defRPr/>
            </a:pP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高清海量存储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清图像显示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其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他产品</a:t>
            </a:r>
            <a:endParaRPr lang="zh-CN" altLang="en-US" sz="2667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 smtClean="0"/>
              <a:t>视频综合平台</a:t>
            </a:r>
            <a:endParaRPr lang="zh-CN" altLang="en-US" sz="2667" dirty="0"/>
          </a:p>
        </p:txBody>
      </p:sp>
      <p:pic>
        <p:nvPicPr>
          <p:cNvPr id="91139" name="Picture 2" descr="double arrow 2D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330325"/>
            <a:ext cx="25717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301875"/>
            <a:ext cx="1150937" cy="754063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1" name="Picture 2" descr="F:\PPT素材资料\产品图片PNG格式\DS-6400HD高清解码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849438"/>
            <a:ext cx="9175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42" name="组合 25"/>
          <p:cNvGrpSpPr>
            <a:grpSpLocks/>
          </p:cNvGrpSpPr>
          <p:nvPr/>
        </p:nvGrpSpPr>
        <p:grpSpPr bwMode="auto">
          <a:xfrm>
            <a:off x="774700" y="1057275"/>
            <a:ext cx="1290638" cy="500063"/>
            <a:chOff x="642910" y="1714488"/>
            <a:chExt cx="2000264" cy="928457"/>
          </a:xfrm>
        </p:grpSpPr>
        <p:pic>
          <p:nvPicPr>
            <p:cNvPr id="11" name="图片 10" descr="DVR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1714488"/>
              <a:ext cx="1810816" cy="5777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 descr="DVS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8469" y="2000394"/>
              <a:ext cx="1724705" cy="4126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 descr="DVS5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9111" y="2191980"/>
              <a:ext cx="1025966" cy="4509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1143" name="TextBox 10"/>
          <p:cNvSpPr txBox="1">
            <a:spLocks noChangeArrowheads="1"/>
          </p:cNvSpPr>
          <p:nvPr/>
        </p:nvSpPr>
        <p:spPr bwMode="auto">
          <a:xfrm>
            <a:off x="638175" y="1512888"/>
            <a:ext cx="1428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视频编码器</a:t>
            </a:r>
          </a:p>
        </p:txBody>
      </p:sp>
      <p:sp>
        <p:nvSpPr>
          <p:cNvPr id="91144" name="TextBox 13"/>
          <p:cNvSpPr txBox="1">
            <a:spLocks noChangeArrowheads="1"/>
          </p:cNvSpPr>
          <p:nvPr/>
        </p:nvSpPr>
        <p:spPr bwMode="auto">
          <a:xfrm>
            <a:off x="650875" y="1990725"/>
            <a:ext cx="1428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解码器</a:t>
            </a:r>
          </a:p>
        </p:txBody>
      </p:sp>
      <p:sp>
        <p:nvSpPr>
          <p:cNvPr id="91145" name="TextBox 14"/>
          <p:cNvSpPr txBox="1">
            <a:spLocks noChangeArrowheads="1"/>
          </p:cNvSpPr>
          <p:nvPr/>
        </p:nvSpPr>
        <p:spPr bwMode="auto">
          <a:xfrm>
            <a:off x="417513" y="3040063"/>
            <a:ext cx="17256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latin typeface="微软雅黑" panose="020B0503020204020204" pitchFamily="34" charset="-122"/>
                <a:ea typeface="方正瘦金书_GBK"/>
              </a:rPr>
              <a:t>模拟</a:t>
            </a: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13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数字矩阵</a:t>
            </a:r>
          </a:p>
        </p:txBody>
      </p:sp>
      <p:grpSp>
        <p:nvGrpSpPr>
          <p:cNvPr id="91146" name="组合 48"/>
          <p:cNvGrpSpPr>
            <a:grpSpLocks/>
          </p:cNvGrpSpPr>
          <p:nvPr/>
        </p:nvGrpSpPr>
        <p:grpSpPr bwMode="auto">
          <a:xfrm>
            <a:off x="908050" y="4591050"/>
            <a:ext cx="1057275" cy="596900"/>
            <a:chOff x="1428728" y="4857760"/>
            <a:chExt cx="1857388" cy="1214446"/>
          </a:xfrm>
        </p:grpSpPr>
        <p:grpSp>
          <p:nvGrpSpPr>
            <p:cNvPr id="91155" name="组合 44"/>
            <p:cNvGrpSpPr>
              <a:grpSpLocks/>
            </p:cNvGrpSpPr>
            <p:nvPr/>
          </p:nvGrpSpPr>
          <p:grpSpPr bwMode="auto">
            <a:xfrm>
              <a:off x="1428728" y="5072074"/>
              <a:ext cx="1643074" cy="1000132"/>
              <a:chOff x="1285852" y="5072074"/>
              <a:chExt cx="2143140" cy="1307099"/>
            </a:xfrm>
          </p:grpSpPr>
          <p:pic>
            <p:nvPicPr>
              <p:cNvPr id="23" name="图片 22" descr="仪器02.png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285852" y="5072074"/>
                <a:ext cx="2143140" cy="1307099"/>
              </a:xfrm>
              <a:prstGeom prst="rect">
                <a:avLst/>
              </a:prstGeom>
            </p:spPr>
          </p:pic>
          <p:pic>
            <p:nvPicPr>
              <p:cNvPr id="91160" name="图片 23" descr="网络交换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4480" y="5259298"/>
                <a:ext cx="1285884" cy="670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1156" name="组合 45"/>
            <p:cNvGrpSpPr>
              <a:grpSpLocks/>
            </p:cNvGrpSpPr>
            <p:nvPr/>
          </p:nvGrpSpPr>
          <p:grpSpPr bwMode="auto">
            <a:xfrm>
              <a:off x="1643042" y="4857760"/>
              <a:ext cx="1643074" cy="1000132"/>
              <a:chOff x="1285852" y="5072074"/>
              <a:chExt cx="2143140" cy="1307099"/>
            </a:xfrm>
          </p:grpSpPr>
          <p:pic>
            <p:nvPicPr>
              <p:cNvPr id="21" name="图片 20" descr="仪器02.png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285852" y="5072074"/>
                <a:ext cx="2143140" cy="1307099"/>
              </a:xfrm>
              <a:prstGeom prst="rect">
                <a:avLst/>
              </a:prstGeom>
            </p:spPr>
          </p:pic>
          <p:pic>
            <p:nvPicPr>
              <p:cNvPr id="91158" name="图片 21" descr="网络交换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4480" y="5259298"/>
                <a:ext cx="1285884" cy="670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1147" name="TextBox 17"/>
          <p:cNvSpPr txBox="1">
            <a:spLocks noChangeArrowheads="1"/>
          </p:cNvSpPr>
          <p:nvPr/>
        </p:nvSpPr>
        <p:spPr bwMode="auto">
          <a:xfrm>
            <a:off x="714375" y="5138738"/>
            <a:ext cx="1392238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千兆网络交换机</a:t>
            </a:r>
          </a:p>
        </p:txBody>
      </p:sp>
      <p:pic>
        <p:nvPicPr>
          <p:cNvPr id="91148" name="Picture 2" descr="C:\Users\woniu\Desktop\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362325"/>
            <a:ext cx="11318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9" name="TextBox 25"/>
          <p:cNvSpPr txBox="1">
            <a:spLocks noChangeArrowheads="1"/>
          </p:cNvSpPr>
          <p:nvPr/>
        </p:nvSpPr>
        <p:spPr bwMode="auto">
          <a:xfrm>
            <a:off x="655638" y="3856038"/>
            <a:ext cx="1428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solidFill>
                  <a:srgbClr val="C00000"/>
                </a:solidFill>
                <a:latin typeface="微软雅黑" panose="020B0503020204020204" pitchFamily="34" charset="-122"/>
                <a:ea typeface="方正瘦金书_GBK"/>
              </a:rPr>
              <a:t>大屏控制器</a:t>
            </a:r>
            <a:endParaRPr lang="zh-CN" altLang="en-US" sz="13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1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4162425"/>
            <a:ext cx="11334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51" name="TextBox 27"/>
          <p:cNvSpPr txBox="1">
            <a:spLocks noChangeArrowheads="1"/>
          </p:cNvSpPr>
          <p:nvPr/>
        </p:nvSpPr>
        <p:spPr bwMode="auto">
          <a:xfrm>
            <a:off x="714375" y="4360863"/>
            <a:ext cx="1428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80000"/>
              </a:spcBef>
              <a:spcAft>
                <a:spcPct val="100000"/>
              </a:spcAft>
              <a:buFontTx/>
              <a:buNone/>
            </a:pPr>
            <a:r>
              <a:rPr lang="zh-CN" altLang="en-US" sz="13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光端机</a:t>
            </a:r>
          </a:p>
        </p:txBody>
      </p:sp>
      <p:pic>
        <p:nvPicPr>
          <p:cNvPr id="91152" name="图片 33" descr="2007112215452副本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2608263"/>
            <a:ext cx="1020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3" name="图片 32" descr="VGA-16160310_1738_759副本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346325"/>
            <a:ext cx="9937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2073275"/>
            <a:ext cx="1874838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视频综合平台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936750"/>
            <a:ext cx="1500187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29913" y="1857391"/>
            <a:ext cx="1260140" cy="850094"/>
          </a:xfrm>
          <a:prstGeom prst="rect">
            <a:avLst/>
          </a:prstGeom>
          <a:solidFill>
            <a:srgbClr val="B02B1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320</a:t>
            </a: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路</a:t>
            </a: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1080P</a:t>
            </a: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解码</a:t>
            </a:r>
          </a:p>
        </p:txBody>
      </p:sp>
      <p:sp>
        <p:nvSpPr>
          <p:cNvPr id="6" name="矩形 5"/>
          <p:cNvSpPr/>
          <p:nvPr/>
        </p:nvSpPr>
        <p:spPr>
          <a:xfrm>
            <a:off x="3029913" y="2707486"/>
            <a:ext cx="1260140" cy="85009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16</a:t>
            </a: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层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自由开窗</a:t>
            </a:r>
          </a:p>
        </p:txBody>
      </p:sp>
      <p:sp>
        <p:nvSpPr>
          <p:cNvPr id="7" name="矩形 6"/>
          <p:cNvSpPr/>
          <p:nvPr/>
        </p:nvSpPr>
        <p:spPr>
          <a:xfrm>
            <a:off x="3029913" y="3557581"/>
            <a:ext cx="1260140" cy="85009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电脑信号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上墙</a:t>
            </a:r>
          </a:p>
        </p:txBody>
      </p:sp>
      <p:sp>
        <p:nvSpPr>
          <p:cNvPr id="8" name="矩形 7"/>
          <p:cNvSpPr/>
          <p:nvPr/>
        </p:nvSpPr>
        <p:spPr>
          <a:xfrm>
            <a:off x="4290053" y="1857391"/>
            <a:ext cx="1260140" cy="850094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640</a:t>
            </a: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路</a:t>
            </a: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720P</a:t>
            </a: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解码</a:t>
            </a:r>
          </a:p>
        </p:txBody>
      </p:sp>
      <p:sp>
        <p:nvSpPr>
          <p:cNvPr id="9" name="矩形 8"/>
          <p:cNvSpPr/>
          <p:nvPr/>
        </p:nvSpPr>
        <p:spPr>
          <a:xfrm>
            <a:off x="4290053" y="2707486"/>
            <a:ext cx="1260140" cy="850094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任意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拼接漫游</a:t>
            </a:r>
          </a:p>
        </p:txBody>
      </p:sp>
      <p:sp>
        <p:nvSpPr>
          <p:cNvPr id="10" name="矩形 9"/>
          <p:cNvSpPr/>
          <p:nvPr/>
        </p:nvSpPr>
        <p:spPr>
          <a:xfrm>
            <a:off x="4290053" y="3557581"/>
            <a:ext cx="1260140" cy="850094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智能分析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60777" y="3557581"/>
            <a:ext cx="1260140" cy="8500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更多应用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……</a:t>
            </a:r>
            <a:endParaRPr lang="zh-CN" altLang="en-US" sz="1667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60777" y="2707486"/>
            <a:ext cx="1260140" cy="850094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多画面</a:t>
            </a:r>
            <a:endParaRPr lang="en-US" altLang="zh-CN" sz="1667" b="1" dirty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分割</a:t>
            </a:r>
          </a:p>
        </p:txBody>
      </p:sp>
      <p:sp>
        <p:nvSpPr>
          <p:cNvPr id="13" name="矩形 12"/>
          <p:cNvSpPr/>
          <p:nvPr/>
        </p:nvSpPr>
        <p:spPr>
          <a:xfrm>
            <a:off x="5560777" y="1857391"/>
            <a:ext cx="1260140" cy="85009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1280</a:t>
            </a: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路</a:t>
            </a:r>
            <a:r>
              <a:rPr lang="en-US" altLang="zh-CN" sz="1667" b="1" dirty="0">
                <a:solidFill>
                  <a:schemeClr val="bg1"/>
                </a:solidFill>
                <a:latin typeface="+mn-ea"/>
              </a:rPr>
              <a:t>D1</a:t>
            </a:r>
          </a:p>
          <a:p>
            <a:pPr algn="ctr" eaLnBrk="1" hangingPunct="1"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n-ea"/>
              </a:rPr>
              <a:t>解码</a:t>
            </a:r>
          </a:p>
        </p:txBody>
      </p:sp>
      <p:sp>
        <p:nvSpPr>
          <p:cNvPr id="16" name="右箭头 15"/>
          <p:cNvSpPr/>
          <p:nvPr/>
        </p:nvSpPr>
        <p:spPr>
          <a:xfrm>
            <a:off x="2189163" y="3006725"/>
            <a:ext cx="601662" cy="2524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+mn-ea"/>
            </a:endParaRPr>
          </a:p>
        </p:txBody>
      </p:sp>
      <p:pic>
        <p:nvPicPr>
          <p:cNvPr id="92192" name="Picture 5" descr="照片 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552825"/>
            <a:ext cx="210026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视频综合平台</a:t>
            </a:r>
          </a:p>
        </p:txBody>
      </p:sp>
      <p:graphicFrame>
        <p:nvGraphicFramePr>
          <p:cNvPr id="23595" name="Group 43"/>
          <p:cNvGraphicFramePr>
            <a:graphicFrameLocks noGrp="1"/>
          </p:cNvGraphicFramePr>
          <p:nvPr/>
        </p:nvGraphicFramePr>
        <p:xfrm>
          <a:off x="390525" y="1457325"/>
          <a:ext cx="6862763" cy="3382963"/>
        </p:xfrm>
        <a:graphic>
          <a:graphicData uri="http://schemas.openxmlformats.org/drawingml/2006/table">
            <a:tbl>
              <a:tblPr/>
              <a:tblGrid>
                <a:gridCol w="1199794"/>
                <a:gridCol w="1859878"/>
                <a:gridCol w="1980253"/>
                <a:gridCol w="1822838"/>
              </a:tblGrid>
              <a:tr h="1737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外观</a:t>
                      </a:r>
                    </a:p>
                  </a:txBody>
                  <a:tcPr marL="76194" marR="76194" marT="31748" marB="317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7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型号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DS-B10-S10-A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DS-B10-S05-A</a:t>
                      </a:r>
                      <a:endParaRPr kumimoji="0" lang="zh-CN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57146" marR="5714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DS-B10-S02-A</a:t>
                      </a:r>
                      <a:endParaRPr kumimoji="0" lang="zh-CN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57146" marR="5714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7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主控板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DS-B10-MSU-NP</a:t>
                      </a: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2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业务板数量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10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块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5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块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2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块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电源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800W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*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2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冗余电源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，外置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1U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450W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*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2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冗余电源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，内置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250W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*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2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冗余电源</a:t>
                      </a: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0" lang="zh-CN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，内置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7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大小</a:t>
                      </a: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12U</a:t>
                      </a: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7U</a:t>
                      </a: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微软雅黑"/>
                          <a:cs typeface="微软雅黑"/>
                        </a:rPr>
                        <a:t>4U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/>
                        <a:cs typeface="微软雅黑"/>
                      </a:endParaRPr>
                    </a:p>
                  </a:txBody>
                  <a:tcPr marL="76194" marR="76194" marT="31748" marB="317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2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506538"/>
            <a:ext cx="16525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057400"/>
            <a:ext cx="1858963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5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2392363"/>
            <a:ext cx="161925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kern="2200" dirty="0" smtClean="0">
                <a:latin typeface="微软雅黑"/>
                <a:ea typeface="微软雅黑"/>
              </a:rPr>
              <a:t>综合平台基础功能</a:t>
            </a:r>
            <a:r>
              <a:rPr lang="en-US" altLang="zh-CN" kern="2200" dirty="0" smtClean="0">
                <a:latin typeface="微软雅黑"/>
                <a:ea typeface="微软雅黑"/>
              </a:rPr>
              <a:t>-</a:t>
            </a:r>
            <a:r>
              <a:rPr lang="zh-CN" altLang="en-US" kern="2200" dirty="0" smtClean="0">
                <a:latin typeface="微软雅黑"/>
                <a:ea typeface="微软雅黑"/>
              </a:rPr>
              <a:t>多信号接入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09550" y="1117600"/>
            <a:ext cx="7200900" cy="4019550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6260" name="内容占位符 2"/>
          <p:cNvSpPr txBox="1">
            <a:spLocks/>
          </p:cNvSpPr>
          <p:nvPr/>
        </p:nvSpPr>
        <p:spPr bwMode="auto">
          <a:xfrm>
            <a:off x="749300" y="1357313"/>
            <a:ext cx="6116638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38100" rIns="76200" bIns="38100"/>
          <a:lstStyle>
            <a:lvl1pPr marL="284163" indent="-284163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模拟标清</a:t>
            </a:r>
            <a:endParaRPr lang="en-US" altLang="zh-CN" sz="260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模拟高线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数字高清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网络标清</a:t>
            </a:r>
            <a:endParaRPr lang="en-US" altLang="zh-CN" sz="260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网络高清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计算机工作站、视频会议等视频信号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endParaRPr lang="zh-CN" altLang="en-US" sz="260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4818" name="Picture 2" descr="拓扑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41375"/>
            <a:ext cx="7204075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41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 rot="5400000">
            <a:off x="3223597" y="-336517"/>
            <a:ext cx="1105590" cy="6413503"/>
          </a:xfrm>
          <a:prstGeom prst="homePlate">
            <a:avLst>
              <a:gd name="adj" fmla="val 30956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tabLst>
                <a:tab pos="113766" algn="l"/>
              </a:tabLst>
              <a:defRPr/>
            </a:pPr>
            <a:endParaRPr lang="zh-CN" altLang="en-US" sz="1167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综合平台特色功能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倍增畅现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875" y="4837113"/>
            <a:ext cx="7015163" cy="420687"/>
          </a:xfrm>
        </p:spPr>
        <p:txBody>
          <a:bodyPr/>
          <a:lstStyle/>
          <a:p>
            <a:pPr>
              <a:buSzPct val="125000"/>
              <a:buFont typeface="Wingdings" pitchFamily="2" charset="2"/>
              <a:buChar char="l"/>
              <a:defRPr/>
            </a:pPr>
            <a:r>
              <a:rPr lang="zh-CN" altLang="en-US" sz="2333" dirty="0"/>
              <a:t>提高视频显示流畅性，缓解视觉疲劳</a:t>
            </a: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296988"/>
            <a:ext cx="697071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TextBox 3"/>
          <p:cNvSpPr txBox="1">
            <a:spLocks noChangeArrowheads="1"/>
          </p:cNvSpPr>
          <p:nvPr/>
        </p:nvSpPr>
        <p:spPr bwMode="auto">
          <a:xfrm>
            <a:off x="269875" y="757238"/>
            <a:ext cx="38401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原始视频（每秒</a:t>
            </a:r>
            <a:r>
              <a:rPr lang="en-US" altLang="zh-CN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帧）</a:t>
            </a:r>
          </a:p>
        </p:txBody>
      </p:sp>
      <p:pic>
        <p:nvPicPr>
          <p:cNvPr id="983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70300"/>
            <a:ext cx="70310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2" name="TextBox 6"/>
          <p:cNvSpPr txBox="1">
            <a:spLocks noChangeArrowheads="1"/>
          </p:cNvSpPr>
          <p:nvPr/>
        </p:nvSpPr>
        <p:spPr bwMode="auto">
          <a:xfrm>
            <a:off x="930275" y="2497138"/>
            <a:ext cx="5819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插入</a:t>
            </a:r>
            <a:r>
              <a:rPr lang="en-US" altLang="zh-CN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帧（每秒</a:t>
            </a:r>
            <a:r>
              <a:rPr lang="en-US" altLang="zh-CN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50</a:t>
            </a:r>
            <a:r>
              <a:rPr lang="zh-CN" altLang="en-US" b="1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帧）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43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4" y="228600"/>
            <a:ext cx="5867747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视频综合平台特色功能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实时视频透雾</a:t>
            </a:r>
            <a:endParaRPr lang="zh-CN" altLang="en-US" dirty="0"/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357313"/>
            <a:ext cx="7158038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/>
          <p:cNvSpPr txBox="1">
            <a:spLocks/>
          </p:cNvSpPr>
          <p:nvPr/>
        </p:nvSpPr>
        <p:spPr bwMode="auto">
          <a:xfrm>
            <a:off x="149225" y="877888"/>
            <a:ext cx="726122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38100" rIns="76200" bIns="38100"/>
          <a:lstStyle>
            <a:lvl1pPr marL="284163" indent="-6270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0000"/>
              </a:buClr>
              <a:buSzPct val="125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在雾霾天气下，图像显得色彩黯淡、对比度低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44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/>
          <p:cNvSpPr>
            <a:spLocks noChangeArrowheads="1"/>
          </p:cNvSpPr>
          <p:nvPr/>
        </p:nvSpPr>
        <p:spPr bwMode="gray">
          <a:xfrm>
            <a:off x="1079500" y="25400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grpSp>
        <p:nvGrpSpPr>
          <p:cNvPr id="102403" name="Group 12"/>
          <p:cNvGrpSpPr>
            <a:grpSpLocks/>
          </p:cNvGrpSpPr>
          <p:nvPr/>
        </p:nvGrpSpPr>
        <p:grpSpPr bwMode="auto">
          <a:xfrm>
            <a:off x="444500" y="1270000"/>
            <a:ext cx="2057400" cy="635000"/>
            <a:chOff x="144" y="1104"/>
            <a:chExt cx="2640" cy="480"/>
          </a:xfrm>
        </p:grpSpPr>
        <p:sp>
          <p:nvSpPr>
            <p:cNvPr id="14" name="AutoShape 13"/>
            <p:cNvSpPr>
              <a:spLocks noChangeArrowheads="1"/>
            </p:cNvSpPr>
            <p:nvPr/>
          </p:nvSpPr>
          <p:spPr bwMode="gray">
            <a:xfrm>
              <a:off x="144" y="1104"/>
              <a:ext cx="2640" cy="480"/>
            </a:xfrm>
            <a:prstGeom prst="wedgeRectCallout">
              <a:avLst>
                <a:gd name="adj1" fmla="val 93923"/>
                <a:gd name="adj2" fmla="val 171250"/>
              </a:avLst>
            </a:prstGeom>
            <a:noFill/>
            <a:ln w="38100">
              <a:solidFill>
                <a:srgbClr val="93C052"/>
              </a:solidFill>
              <a:miter lim="800000"/>
              <a:headEnd/>
              <a:tailEnd/>
            </a:ln>
            <a:effectLst>
              <a:outerShdw dist="63500" dir="3187806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/>
            <a:lstStyle/>
            <a:p>
              <a:pPr algn="ctr">
                <a:defRPr/>
              </a:pPr>
              <a:endParaRPr lang="zh-CN" altLang="zh-CN" sz="1333">
                <a:latin typeface="+mn-ea"/>
                <a:ea typeface="+mn-ea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gray">
            <a:xfrm>
              <a:off x="242" y="1126"/>
              <a:ext cx="2542" cy="45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dirty="0">
                  <a:solidFill>
                    <a:srgbClr val="000000"/>
                  </a:solidFill>
                  <a:latin typeface="+mn-ea"/>
                  <a:ea typeface="+mn-ea"/>
                </a:rPr>
                <a:t>支持众多的第三方厂家</a:t>
              </a:r>
              <a:endParaRPr lang="en-US" altLang="zh-CN" sz="1667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" name="Oval 15" descr="p3"/>
          <p:cNvSpPr>
            <a:spLocks noChangeArrowheads="1"/>
          </p:cNvSpPr>
          <p:nvPr/>
        </p:nvSpPr>
        <p:spPr bwMode="gray">
          <a:xfrm>
            <a:off x="2857500" y="2540000"/>
            <a:ext cx="1968500" cy="1905000"/>
          </a:xfrm>
          <a:prstGeom prst="ellipse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gray">
          <a:xfrm>
            <a:off x="1206500" y="26035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海康威视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gray">
          <a:xfrm>
            <a:off x="952500" y="34290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gray">
          <a:xfrm>
            <a:off x="1079500" y="41910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gray">
          <a:xfrm>
            <a:off x="2095500" y="47625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gray">
          <a:xfrm>
            <a:off x="1143000" y="34925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大华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gray">
          <a:xfrm>
            <a:off x="1206500" y="42545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天地伟业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gray">
          <a:xfrm>
            <a:off x="2222500" y="48260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汉邦高科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4064000" y="17145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99FF"/>
              </a:gs>
              <a:gs pos="50000">
                <a:srgbClr val="9999FF">
                  <a:gamma/>
                  <a:tint val="42353"/>
                  <a:invGamma/>
                </a:srgbClr>
              </a:gs>
              <a:gs pos="100000">
                <a:srgbClr val="9999FF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191000" y="17780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景阳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4953000" y="23495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99FF"/>
              </a:gs>
              <a:gs pos="50000">
                <a:srgbClr val="9999FF">
                  <a:gamma/>
                  <a:tint val="42353"/>
                  <a:invGamma/>
                </a:srgbClr>
              </a:gs>
              <a:gs pos="100000">
                <a:srgbClr val="9999FF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080000" y="24130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郎驰欣创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gray">
          <a:xfrm>
            <a:off x="5270500" y="31115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99FF"/>
              </a:gs>
              <a:gs pos="50000">
                <a:srgbClr val="9999FF">
                  <a:gamma/>
                  <a:tint val="42353"/>
                  <a:invGamma/>
                </a:srgbClr>
              </a:gs>
              <a:gs pos="100000">
                <a:srgbClr val="9999FF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397500" y="31750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大立科技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30" name="AutoShape 29"/>
          <p:cNvSpPr>
            <a:spLocks noChangeArrowheads="1"/>
          </p:cNvSpPr>
          <p:nvPr/>
        </p:nvSpPr>
        <p:spPr bwMode="gray">
          <a:xfrm>
            <a:off x="5080000" y="3937000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99FF"/>
              </a:gs>
              <a:gs pos="50000">
                <a:srgbClr val="9999FF">
                  <a:gamma/>
                  <a:tint val="42353"/>
                  <a:invGamma/>
                </a:srgbClr>
              </a:gs>
              <a:gs pos="100000">
                <a:srgbClr val="9999FF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207000" y="4000500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科达科技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gray">
          <a:xfrm>
            <a:off x="2794000" y="2476500"/>
            <a:ext cx="2100263" cy="2032000"/>
          </a:xfrm>
          <a:prstGeom prst="ellipse">
            <a:avLst/>
          </a:prstGeom>
          <a:noFill/>
          <a:ln w="28575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gray">
          <a:xfrm>
            <a:off x="3906838" y="4802188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A7EA"/>
              </a:gs>
              <a:gs pos="50000">
                <a:srgbClr val="4EA7EA">
                  <a:gamma/>
                  <a:tint val="42353"/>
                  <a:invGamma/>
                </a:srgbClr>
              </a:gs>
              <a:gs pos="100000">
                <a:srgbClr val="4EA7EA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35" name="Rectangle 22"/>
          <p:cNvSpPr>
            <a:spLocks noChangeArrowheads="1"/>
          </p:cNvSpPr>
          <p:nvPr/>
        </p:nvSpPr>
        <p:spPr bwMode="gray">
          <a:xfrm>
            <a:off x="4033838" y="4865688"/>
            <a:ext cx="1206500" cy="296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三立</a:t>
            </a:r>
            <a:r>
              <a:rPr lang="en-US" altLang="zh-CN" sz="1333" b="1" dirty="0">
                <a:solidFill>
                  <a:srgbClr val="1C1C1C"/>
                </a:solidFill>
                <a:latin typeface="+mn-ea"/>
                <a:ea typeface="+mn-ea"/>
              </a:rPr>
              <a:t>/</a:t>
            </a: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金三立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37" name="AutoShape 23"/>
          <p:cNvSpPr>
            <a:spLocks noChangeArrowheads="1"/>
          </p:cNvSpPr>
          <p:nvPr/>
        </p:nvSpPr>
        <p:spPr bwMode="gray">
          <a:xfrm>
            <a:off x="2730500" y="1177925"/>
            <a:ext cx="1524000" cy="4445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99FF"/>
              </a:gs>
              <a:gs pos="50000">
                <a:srgbClr val="9999FF">
                  <a:gamma/>
                  <a:tint val="42353"/>
                  <a:invGamma/>
                </a:srgbClr>
              </a:gs>
              <a:gs pos="100000">
                <a:srgbClr val="9999FF"/>
              </a:gs>
            </a:gsLst>
            <a:lin ang="5400000" scaled="1"/>
          </a:gradFill>
          <a:ln w="28575" algn="ctr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33">
              <a:latin typeface="+mn-ea"/>
              <a:ea typeface="+mn-ea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2857500" y="1241425"/>
            <a:ext cx="1206500" cy="296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33" b="1" dirty="0">
                <a:solidFill>
                  <a:srgbClr val="1C1C1C"/>
                </a:solidFill>
                <a:latin typeface="+mn-ea"/>
                <a:ea typeface="+mn-ea"/>
              </a:rPr>
              <a:t>蓝色星际</a:t>
            </a:r>
            <a:endParaRPr lang="en-US" altLang="zh-CN" sz="1333" b="1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330200" y="277813"/>
            <a:ext cx="5699125" cy="419100"/>
          </a:xfrm>
        </p:spPr>
        <p:txBody>
          <a:bodyPr/>
          <a:lstStyle/>
          <a:p>
            <a:pPr>
              <a:defRPr/>
            </a:pPr>
            <a:r>
              <a:rPr lang="zh-CN" altLang="en-US" kern="2200" dirty="0" smtClean="0">
                <a:latin typeface="微软雅黑"/>
                <a:ea typeface="微软雅黑"/>
              </a:rPr>
              <a:t>视频综合平台</a:t>
            </a:r>
            <a:r>
              <a:rPr lang="en-US" altLang="zh-CN" kern="2200" dirty="0" smtClean="0">
                <a:latin typeface="微软雅黑"/>
                <a:ea typeface="微软雅黑"/>
              </a:rPr>
              <a:t>-</a:t>
            </a:r>
            <a:r>
              <a:rPr lang="zh-CN" altLang="en-US" kern="2200" dirty="0" smtClean="0">
                <a:latin typeface="微软雅黑"/>
                <a:ea typeface="微软雅黑"/>
              </a:rPr>
              <a:t>万能解码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45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4" grpId="0" animBg="1"/>
      <p:bldP spid="35" grpId="0"/>
      <p:bldP spid="37" grpId="0" animBg="1"/>
      <p:bldP spid="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290173" y="877280"/>
          <a:ext cx="7060220" cy="4200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视频综合特色功能</a:t>
            </a:r>
            <a:r>
              <a:rPr lang="en-US" altLang="zh-CN" dirty="0" smtClean="0"/>
              <a:t>-</a:t>
            </a:r>
            <a:r>
              <a:rPr lang="zh-CN" altLang="en-US" dirty="0" smtClean="0"/>
              <a:t>解码拼控</a:t>
            </a:r>
            <a:endParaRPr lang="zh-CN" altLang="en-US" dirty="0"/>
          </a:p>
        </p:txBody>
      </p:sp>
      <p:pic>
        <p:nvPicPr>
          <p:cNvPr id="35842" name="Picture 2" descr="矩阵控制大屏拓扑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92175"/>
            <a:ext cx="7143750" cy="47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46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视频综合特色功能</a:t>
            </a:r>
            <a:r>
              <a:rPr lang="en-US" altLang="zh-CN" dirty="0" smtClean="0"/>
              <a:t>-</a:t>
            </a:r>
            <a:r>
              <a:rPr lang="en-US" dirty="0" err="1" smtClean="0"/>
              <a:t>iPad</a:t>
            </a:r>
            <a:r>
              <a:rPr lang="zh-CN" altLang="en-US" dirty="0" smtClean="0"/>
              <a:t>大屏控制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510213"/>
            <a:ext cx="588963" cy="220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833" dirty="0">
                <a:latin typeface="微软雅黑" pitchFamily="34" charset="-122"/>
                <a:ea typeface="微软雅黑" pitchFamily="34" charset="-122"/>
              </a:rPr>
              <a:t>46</a:t>
            </a:r>
            <a:endParaRPr lang="zh-CN" altLang="en-US" sz="833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057275"/>
            <a:ext cx="691356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组合 4"/>
          <p:cNvGrpSpPr>
            <a:grpSpLocks/>
          </p:cNvGrpSpPr>
          <p:nvPr/>
        </p:nvGrpSpPr>
        <p:grpSpPr bwMode="auto">
          <a:xfrm>
            <a:off x="2045445" y="4513734"/>
            <a:ext cx="4227512" cy="600075"/>
            <a:chOff x="3131840" y="5580000"/>
            <a:chExt cx="4320160" cy="720000"/>
          </a:xfrm>
        </p:grpSpPr>
        <p:grpSp>
          <p:nvGrpSpPr>
            <p:cNvPr id="3" name="组合 94"/>
            <p:cNvGrpSpPr/>
            <p:nvPr/>
          </p:nvGrpSpPr>
          <p:grpSpPr>
            <a:xfrm rot="10800000">
              <a:off x="3131840" y="5580000"/>
              <a:ext cx="2520000" cy="720000"/>
              <a:chOff x="2802748" y="1178632"/>
              <a:chExt cx="1486270" cy="453571"/>
            </a:xfrm>
            <a:solidFill>
              <a:srgbClr val="FF0000">
                <a:alpha val="0"/>
              </a:srgbClr>
            </a:solidFill>
          </p:grpSpPr>
          <p:sp>
            <p:nvSpPr>
              <p:cNvPr id="10" name="五边形 9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pFill/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TextBox 22"/>
              <p:cNvSpPr txBox="1">
                <a:spLocks noChangeArrowheads="1"/>
              </p:cNvSpPr>
              <p:nvPr/>
            </p:nvSpPr>
            <p:spPr bwMode="auto">
              <a:xfrm>
                <a:off x="3055840" y="1224346"/>
                <a:ext cx="1152907" cy="38006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667" b="1" cap="all" dirty="0">
                  <a:ln w="0"/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8580" name="组合 79"/>
            <p:cNvGrpSpPr>
              <a:grpSpLocks/>
            </p:cNvGrpSpPr>
            <p:nvPr/>
          </p:nvGrpSpPr>
          <p:grpSpPr bwMode="auto">
            <a:xfrm>
              <a:off x="4932000" y="5580000"/>
              <a:ext cx="2520000" cy="720000"/>
              <a:chOff x="2802748" y="1178632"/>
              <a:chExt cx="1486270" cy="453571"/>
            </a:xfrm>
          </p:grpSpPr>
          <p:sp>
            <p:nvSpPr>
              <p:cNvPr id="8" name="五边形 7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582" name="TextBox 22"/>
              <p:cNvSpPr txBox="1">
                <a:spLocks noChangeArrowheads="1"/>
              </p:cNvSpPr>
              <p:nvPr/>
            </p:nvSpPr>
            <p:spPr bwMode="auto">
              <a:xfrm>
                <a:off x="3055690" y="1250627"/>
                <a:ext cx="1152956" cy="38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智能服务</a:t>
                </a:r>
              </a:p>
            </p:txBody>
          </p:sp>
        </p:grpSp>
      </p:grpSp>
      <p:grpSp>
        <p:nvGrpSpPr>
          <p:cNvPr id="108547" name="组合 11"/>
          <p:cNvGrpSpPr>
            <a:grpSpLocks/>
          </p:cNvGrpSpPr>
          <p:nvPr/>
        </p:nvGrpSpPr>
        <p:grpSpPr bwMode="auto">
          <a:xfrm>
            <a:off x="1985120" y="913284"/>
            <a:ext cx="4465637" cy="608012"/>
            <a:chOff x="3131840" y="1260000"/>
            <a:chExt cx="4438521" cy="728645"/>
          </a:xfrm>
        </p:grpSpPr>
        <p:grpSp>
          <p:nvGrpSpPr>
            <p:cNvPr id="6" name="组合 122"/>
            <p:cNvGrpSpPr/>
            <p:nvPr/>
          </p:nvGrpSpPr>
          <p:grpSpPr>
            <a:xfrm rot="10800000">
              <a:off x="3131840" y="1260000"/>
              <a:ext cx="2520000" cy="720000"/>
              <a:chOff x="2802748" y="1178632"/>
              <a:chExt cx="1486270" cy="453571"/>
            </a:xfrm>
            <a:solidFill>
              <a:srgbClr val="FF0000">
                <a:alpha val="0"/>
              </a:srgbClr>
            </a:solidFill>
          </p:grpSpPr>
          <p:sp>
            <p:nvSpPr>
              <p:cNvPr id="17" name="五边形 16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pFill/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TextBox 22"/>
              <p:cNvSpPr txBox="1">
                <a:spLocks noChangeArrowheads="1"/>
              </p:cNvSpPr>
              <p:nvPr/>
            </p:nvSpPr>
            <p:spPr bwMode="auto">
              <a:xfrm>
                <a:off x="3055840" y="1224346"/>
                <a:ext cx="1152907" cy="38006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667" b="1" cap="all" dirty="0">
                  <a:ln w="0"/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8576" name="组合 67"/>
            <p:cNvGrpSpPr>
              <a:grpSpLocks/>
            </p:cNvGrpSpPr>
            <p:nvPr/>
          </p:nvGrpSpPr>
          <p:grpSpPr bwMode="auto">
            <a:xfrm rot="10800000">
              <a:off x="4932000" y="1260000"/>
              <a:ext cx="2638361" cy="728645"/>
              <a:chOff x="2732940" y="1173186"/>
              <a:chExt cx="1556078" cy="459017"/>
            </a:xfrm>
          </p:grpSpPr>
          <p:sp>
            <p:nvSpPr>
              <p:cNvPr id="15" name="五边形 14"/>
              <p:cNvSpPr/>
              <p:nvPr/>
            </p:nvSpPr>
            <p:spPr bwMode="auto">
              <a:xfrm>
                <a:off x="2802748" y="1178632"/>
                <a:ext cx="1486270" cy="453571"/>
              </a:xfrm>
              <a:prstGeom prst="homePlat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578" name="TextBox 22"/>
              <p:cNvSpPr txBox="1">
                <a:spLocks noChangeArrowheads="1"/>
              </p:cNvSpPr>
              <p:nvPr/>
            </p:nvSpPr>
            <p:spPr bwMode="auto">
              <a:xfrm rot="10800000">
                <a:off x="2732940" y="1174384"/>
                <a:ext cx="1302848" cy="379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平台管理软件</a:t>
                </a:r>
              </a:p>
            </p:txBody>
          </p:sp>
        </p:grpSp>
      </p:grpSp>
      <p:grpSp>
        <p:nvGrpSpPr>
          <p:cNvPr id="108548" name="组合 18"/>
          <p:cNvGrpSpPr>
            <a:grpSpLocks/>
          </p:cNvGrpSpPr>
          <p:nvPr/>
        </p:nvGrpSpPr>
        <p:grpSpPr bwMode="auto">
          <a:xfrm>
            <a:off x="1926382" y="1813396"/>
            <a:ext cx="4405313" cy="600075"/>
            <a:chOff x="3131840" y="2340000"/>
            <a:chExt cx="4320160" cy="720000"/>
          </a:xfrm>
        </p:grpSpPr>
        <p:grpSp>
          <p:nvGrpSpPr>
            <p:cNvPr id="13" name="组合 119"/>
            <p:cNvGrpSpPr/>
            <p:nvPr/>
          </p:nvGrpSpPr>
          <p:grpSpPr>
            <a:xfrm rot="10800000">
              <a:off x="3131840" y="2340000"/>
              <a:ext cx="2520000" cy="720000"/>
              <a:chOff x="2802748" y="1178632"/>
              <a:chExt cx="1486270" cy="453571"/>
            </a:xfrm>
            <a:solidFill>
              <a:srgbClr val="FF0000">
                <a:alpha val="0"/>
              </a:srgbClr>
            </a:solidFill>
          </p:grpSpPr>
          <p:sp>
            <p:nvSpPr>
              <p:cNvPr id="24" name="五边形 23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pFill/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TextBox 22"/>
              <p:cNvSpPr txBox="1">
                <a:spLocks noChangeArrowheads="1"/>
              </p:cNvSpPr>
              <p:nvPr/>
            </p:nvSpPr>
            <p:spPr bwMode="auto">
              <a:xfrm>
                <a:off x="3055840" y="1224346"/>
                <a:ext cx="1152907" cy="38006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667" b="1" cap="all" dirty="0">
                  <a:ln w="0"/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8572" name="组合 70"/>
            <p:cNvGrpSpPr>
              <a:grpSpLocks/>
            </p:cNvGrpSpPr>
            <p:nvPr/>
          </p:nvGrpSpPr>
          <p:grpSpPr bwMode="auto">
            <a:xfrm>
              <a:off x="4932000" y="2340000"/>
              <a:ext cx="2520000" cy="720000"/>
              <a:chOff x="2802748" y="1178632"/>
              <a:chExt cx="1486270" cy="453571"/>
            </a:xfrm>
          </p:grpSpPr>
          <p:sp>
            <p:nvSpPr>
              <p:cNvPr id="22" name="五边形 21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574" name="TextBox 22"/>
              <p:cNvSpPr txBox="1">
                <a:spLocks noChangeArrowheads="1"/>
              </p:cNvSpPr>
              <p:nvPr/>
            </p:nvSpPr>
            <p:spPr bwMode="auto">
              <a:xfrm>
                <a:off x="3055885" y="1250627"/>
                <a:ext cx="1156005" cy="380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流媒体服务</a:t>
                </a:r>
              </a:p>
            </p:txBody>
          </p:sp>
        </p:grpSp>
      </p:grpSp>
      <p:grpSp>
        <p:nvGrpSpPr>
          <p:cNvPr id="108549" name="组合 25"/>
          <p:cNvGrpSpPr>
            <a:grpSpLocks/>
          </p:cNvGrpSpPr>
          <p:nvPr/>
        </p:nvGrpSpPr>
        <p:grpSpPr bwMode="auto">
          <a:xfrm>
            <a:off x="1985120" y="2713509"/>
            <a:ext cx="4465637" cy="600075"/>
            <a:chOff x="3131840" y="3420000"/>
            <a:chExt cx="4464496" cy="720000"/>
          </a:xfrm>
        </p:grpSpPr>
        <p:grpSp>
          <p:nvGrpSpPr>
            <p:cNvPr id="20" name="组合 116"/>
            <p:cNvGrpSpPr/>
            <p:nvPr/>
          </p:nvGrpSpPr>
          <p:grpSpPr>
            <a:xfrm rot="10800000">
              <a:off x="3131840" y="3420000"/>
              <a:ext cx="2520000" cy="720000"/>
              <a:chOff x="2802748" y="1178632"/>
              <a:chExt cx="1486270" cy="453571"/>
            </a:xfrm>
            <a:solidFill>
              <a:srgbClr val="FF0000">
                <a:alpha val="0"/>
              </a:srgbClr>
            </a:solidFill>
          </p:grpSpPr>
          <p:sp>
            <p:nvSpPr>
              <p:cNvPr id="31" name="五边形 30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pFill/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TextBox 22"/>
              <p:cNvSpPr txBox="1">
                <a:spLocks noChangeArrowheads="1"/>
              </p:cNvSpPr>
              <p:nvPr/>
            </p:nvSpPr>
            <p:spPr bwMode="auto">
              <a:xfrm>
                <a:off x="3055840" y="1224346"/>
                <a:ext cx="1152907" cy="38006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667" b="1" cap="all" dirty="0">
                  <a:ln w="0"/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8568" name="组合 73"/>
            <p:cNvGrpSpPr>
              <a:grpSpLocks/>
            </p:cNvGrpSpPr>
            <p:nvPr/>
          </p:nvGrpSpPr>
          <p:grpSpPr bwMode="auto">
            <a:xfrm>
              <a:off x="4932000" y="3420000"/>
              <a:ext cx="2664336" cy="720000"/>
              <a:chOff x="2802748" y="1178632"/>
              <a:chExt cx="1571398" cy="453571"/>
            </a:xfrm>
          </p:grpSpPr>
          <p:sp>
            <p:nvSpPr>
              <p:cNvPr id="29" name="五边形 28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570" name="TextBox 22"/>
              <p:cNvSpPr txBox="1">
                <a:spLocks noChangeArrowheads="1"/>
              </p:cNvSpPr>
              <p:nvPr/>
            </p:nvSpPr>
            <p:spPr bwMode="auto">
              <a:xfrm>
                <a:off x="3055249" y="1250627"/>
                <a:ext cx="1318897" cy="38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存储服务</a:t>
                </a:r>
              </a:p>
            </p:txBody>
          </p:sp>
        </p:grpSp>
      </p:grpSp>
      <p:grpSp>
        <p:nvGrpSpPr>
          <p:cNvPr id="108550" name="组合 32"/>
          <p:cNvGrpSpPr>
            <a:grpSpLocks/>
          </p:cNvGrpSpPr>
          <p:nvPr/>
        </p:nvGrpSpPr>
        <p:grpSpPr bwMode="auto">
          <a:xfrm>
            <a:off x="2045445" y="3613621"/>
            <a:ext cx="4524375" cy="600075"/>
            <a:chOff x="3131840" y="4500000"/>
            <a:chExt cx="4608512" cy="720001"/>
          </a:xfrm>
        </p:grpSpPr>
        <p:grpSp>
          <p:nvGrpSpPr>
            <p:cNvPr id="27" name="组合 113"/>
            <p:cNvGrpSpPr/>
            <p:nvPr/>
          </p:nvGrpSpPr>
          <p:grpSpPr>
            <a:xfrm rot="10800000">
              <a:off x="3131840" y="4500001"/>
              <a:ext cx="2520000" cy="720000"/>
              <a:chOff x="2802748" y="1178632"/>
              <a:chExt cx="1486270" cy="453571"/>
            </a:xfrm>
            <a:solidFill>
              <a:srgbClr val="FF0000">
                <a:alpha val="0"/>
              </a:srgbClr>
            </a:solidFill>
          </p:grpSpPr>
          <p:sp>
            <p:nvSpPr>
              <p:cNvPr id="38" name="五边形 37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pFill/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TextBox 22"/>
              <p:cNvSpPr txBox="1">
                <a:spLocks noChangeArrowheads="1"/>
              </p:cNvSpPr>
              <p:nvPr/>
            </p:nvSpPr>
            <p:spPr bwMode="auto">
              <a:xfrm>
                <a:off x="3055840" y="1224346"/>
                <a:ext cx="1152907" cy="38006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667" b="1" cap="all" dirty="0">
                  <a:ln w="0"/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8564" name="组合 76"/>
            <p:cNvGrpSpPr>
              <a:grpSpLocks/>
            </p:cNvGrpSpPr>
            <p:nvPr/>
          </p:nvGrpSpPr>
          <p:grpSpPr bwMode="auto">
            <a:xfrm>
              <a:off x="4932000" y="4500000"/>
              <a:ext cx="2808352" cy="720000"/>
              <a:chOff x="2802748" y="1178632"/>
              <a:chExt cx="1656337" cy="453571"/>
            </a:xfrm>
          </p:grpSpPr>
          <p:sp>
            <p:nvSpPr>
              <p:cNvPr id="36" name="五边形 35"/>
              <p:cNvSpPr/>
              <p:nvPr/>
            </p:nvSpPr>
            <p:spPr bwMode="auto">
              <a:xfrm rot="10800000">
                <a:off x="2802748" y="1178632"/>
                <a:ext cx="1486270" cy="453571"/>
              </a:xfrm>
              <a:prstGeom prst="homePlat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w="101600" prst="convex"/>
                <a:bevelB w="0" h="6350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font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u"/>
                  <a:defRPr/>
                </a:pPr>
                <a:endPara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566" name="TextBox 22"/>
              <p:cNvSpPr txBox="1">
                <a:spLocks noChangeArrowheads="1"/>
              </p:cNvSpPr>
              <p:nvPr/>
            </p:nvSpPr>
            <p:spPr bwMode="auto">
              <a:xfrm>
                <a:off x="3055234" y="1250628"/>
                <a:ext cx="1403851" cy="380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转码服务</a:t>
                </a:r>
              </a:p>
            </p:txBody>
          </p:sp>
        </p:grpSp>
      </p:grpSp>
      <p:sp>
        <p:nvSpPr>
          <p:cNvPr id="40" name="任意多边形 39"/>
          <p:cNvSpPr/>
          <p:nvPr/>
        </p:nvSpPr>
        <p:spPr>
          <a:xfrm>
            <a:off x="1737631" y="2106212"/>
            <a:ext cx="2456231" cy="892265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  <a:alpha val="50000"/>
              </a:schemeClr>
            </a:solidFill>
            <a:headEnd type="oval"/>
            <a:tailEnd type="oval"/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1737630" y="2998477"/>
            <a:ext cx="2456230" cy="38099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  <a:alpha val="50000"/>
              </a:schemeClr>
            </a:solidFill>
            <a:headEnd type="oval"/>
            <a:tailEnd type="oval"/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flipV="1">
            <a:off x="1737629" y="3017525"/>
            <a:ext cx="2456232" cy="908276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  <a:alpha val="50000"/>
              </a:schemeClr>
            </a:solidFill>
            <a:headEnd type="oval"/>
            <a:tailEnd type="oval"/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1737630" y="1213945"/>
            <a:ext cx="2456231" cy="1784533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  <a:alpha val="50000"/>
              </a:schemeClr>
            </a:solidFill>
            <a:headEnd type="oval"/>
            <a:tailEnd type="oval"/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7200000">
            <a:off x="2805046" y="2420302"/>
            <a:ext cx="321398" cy="3021773"/>
          </a:xfrm>
          <a:custGeom>
            <a:avLst/>
            <a:gdLst>
              <a:gd name="connsiteX0" fmla="*/ 0 w 1092530"/>
              <a:gd name="connsiteY0" fmla="*/ 1068780 h 1068780"/>
              <a:gd name="connsiteX1" fmla="*/ 1092530 w 1092530"/>
              <a:gd name="connsiteY1" fmla="*/ 0 h 10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530" h="1068780">
                <a:moveTo>
                  <a:pt x="0" y="1068780"/>
                </a:moveTo>
                <a:lnTo>
                  <a:pt x="1092530" y="0"/>
                </a:ln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  <a:alpha val="50000"/>
              </a:schemeClr>
            </a:solidFill>
            <a:headEnd type="oval"/>
            <a:tailEnd type="oval"/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556" name="组合 44"/>
          <p:cNvGrpSpPr>
            <a:grpSpLocks/>
          </p:cNvGrpSpPr>
          <p:nvPr/>
        </p:nvGrpSpPr>
        <p:grpSpPr bwMode="auto">
          <a:xfrm>
            <a:off x="497632" y="1964209"/>
            <a:ext cx="2159000" cy="2044700"/>
            <a:chOff x="882030" y="2776937"/>
            <a:chExt cx="1397176" cy="1322796"/>
          </a:xfrm>
        </p:grpSpPr>
        <p:sp>
          <p:nvSpPr>
            <p:cNvPr id="46" name="Oval 93"/>
            <p:cNvSpPr>
              <a:spLocks noChangeAspect="1" noChangeArrowheads="1"/>
            </p:cNvSpPr>
            <p:nvPr/>
          </p:nvSpPr>
          <p:spPr bwMode="auto">
            <a:xfrm>
              <a:off x="915189" y="2776937"/>
              <a:ext cx="1323483" cy="1322796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isometricOffAxis1Top">
                <a:rot lat="17699988" lon="0" rev="0"/>
              </a:camera>
              <a:lightRig rig="flat" dir="t"/>
            </a:scene3d>
            <a:sp3d extrusionH="177800" contourW="19050">
              <a:bevelT w="101600" prst="convex"/>
              <a:bevelB w="0" h="254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1333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882030" y="3189404"/>
              <a:ext cx="1397176" cy="59067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67" b="1" cap="all" dirty="0">
                  <a:ln w="0">
                    <a:noFill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刀片式服务器板卡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353920" y="921221"/>
            <a:ext cx="615950" cy="42005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硬件搭载设备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260" y="228601"/>
            <a:ext cx="5723996" cy="288925"/>
          </a:xfrm>
        </p:spPr>
        <p:txBody>
          <a:bodyPr/>
          <a:lstStyle/>
          <a:p>
            <a:r>
              <a:rPr lang="zh-CN" altLang="en-US" dirty="0"/>
              <a:t>视频综合平台特色功能</a:t>
            </a:r>
            <a:r>
              <a:rPr lang="en-US" altLang="zh-CN" dirty="0"/>
              <a:t>-</a:t>
            </a:r>
            <a:r>
              <a:rPr lang="zh-CN" altLang="en-US" dirty="0"/>
              <a:t>刀片式</a:t>
            </a:r>
            <a:r>
              <a:rPr lang="zh-CN" altLang="en-US" dirty="0" smtClean="0"/>
              <a:t>服务器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344613"/>
            <a:ext cx="6767513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视频综合平台</a:t>
            </a:r>
            <a:r>
              <a:rPr lang="en-US" altLang="zh-CN" sz="2667" dirty="0"/>
              <a:t>-</a:t>
            </a:r>
            <a:r>
              <a:rPr lang="zh-CN" altLang="en-US" sz="2667" dirty="0"/>
              <a:t>万能解码板</a:t>
            </a:r>
          </a:p>
        </p:txBody>
      </p:sp>
      <p:sp>
        <p:nvSpPr>
          <p:cNvPr id="110595" name="AutoShape 4"/>
          <p:cNvSpPr>
            <a:spLocks noChangeArrowheads="1"/>
          </p:cNvSpPr>
          <p:nvPr/>
        </p:nvSpPr>
        <p:spPr bwMode="gray">
          <a:xfrm>
            <a:off x="809625" y="1519238"/>
            <a:ext cx="5713413" cy="903287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3F3F3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0596" name="Group 5"/>
          <p:cNvGrpSpPr>
            <a:grpSpLocks/>
          </p:cNvGrpSpPr>
          <p:nvPr/>
        </p:nvGrpSpPr>
        <p:grpSpPr bwMode="auto">
          <a:xfrm>
            <a:off x="917575" y="1601788"/>
            <a:ext cx="941388" cy="865187"/>
            <a:chOff x="999" y="1092"/>
            <a:chExt cx="768" cy="874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gray">
            <a:xfrm>
              <a:off x="999" y="1092"/>
              <a:ext cx="768" cy="746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1048" y="1140"/>
              <a:ext cx="383" cy="37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54510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54510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614" name="Text Box 8"/>
            <p:cNvSpPr txBox="1">
              <a:spLocks noChangeArrowheads="1"/>
            </p:cNvSpPr>
            <p:nvPr/>
          </p:nvSpPr>
          <p:spPr bwMode="gray">
            <a:xfrm>
              <a:off x="1072" y="1148"/>
              <a:ext cx="638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4163" indent="-284163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361950">
                <a:spcBef>
                  <a:spcPct val="20000"/>
                </a:spcBef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381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4572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533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5334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5334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5334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5334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</a:t>
              </a:r>
              <a:endParaRPr lang="en-US" altLang="zh-CN" sz="2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endParaRPr lang="en-US" altLang="zh-CN" sz="2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597" name="Text Box 9"/>
          <p:cNvSpPr txBox="1">
            <a:spLocks noChangeArrowheads="1"/>
          </p:cNvSpPr>
          <p:nvPr/>
        </p:nvSpPr>
        <p:spPr bwMode="gray">
          <a:xfrm>
            <a:off x="1890713" y="1665288"/>
            <a:ext cx="4511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4CIF/16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HD720P/8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HD1080P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图像解码输出；</a:t>
            </a:r>
          </a:p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4CIF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原始数据流直接输出。 </a:t>
            </a:r>
          </a:p>
        </p:txBody>
      </p:sp>
      <p:grpSp>
        <p:nvGrpSpPr>
          <p:cNvPr id="110598" name="Group 10"/>
          <p:cNvGrpSpPr>
            <a:grpSpLocks/>
          </p:cNvGrpSpPr>
          <p:nvPr/>
        </p:nvGrpSpPr>
        <p:grpSpPr bwMode="auto">
          <a:xfrm>
            <a:off x="809625" y="2581275"/>
            <a:ext cx="5713413" cy="936625"/>
            <a:chOff x="912" y="2016"/>
            <a:chExt cx="4655" cy="945"/>
          </a:xfrm>
        </p:grpSpPr>
        <p:sp>
          <p:nvSpPr>
            <p:cNvPr id="110607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4655" cy="91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2F2F2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0608" name="Group 12"/>
            <p:cNvGrpSpPr>
              <a:grpSpLocks/>
            </p:cNvGrpSpPr>
            <p:nvPr/>
          </p:nvGrpSpPr>
          <p:grpSpPr bwMode="auto">
            <a:xfrm>
              <a:off x="999" y="2101"/>
              <a:ext cx="760" cy="860"/>
              <a:chOff x="999" y="2101"/>
              <a:chExt cx="760" cy="860"/>
            </a:xfrm>
          </p:grpSpPr>
          <p:sp>
            <p:nvSpPr>
              <p:cNvPr id="13" name="AutoShape 13"/>
              <p:cNvSpPr>
                <a:spLocks noChangeArrowheads="1"/>
              </p:cNvSpPr>
              <p:nvPr/>
            </p:nvSpPr>
            <p:spPr bwMode="gray">
              <a:xfrm>
                <a:off x="999" y="2101"/>
                <a:ext cx="763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gray">
              <a:xfrm>
                <a:off x="1048" y="2144"/>
                <a:ext cx="384" cy="376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611" name="Text Box 15"/>
              <p:cNvSpPr txBox="1">
                <a:spLocks noChangeArrowheads="1"/>
              </p:cNvSpPr>
              <p:nvPr/>
            </p:nvSpPr>
            <p:spPr bwMode="gray">
              <a:xfrm>
                <a:off x="1070" y="2144"/>
                <a:ext cx="639" cy="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3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解码</a:t>
                </a:r>
                <a:endParaRPr lang="en-US" altLang="zh-CN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3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能力</a:t>
                </a:r>
                <a:endParaRPr lang="en-US" altLang="zh-CN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0599" name="Group 17"/>
          <p:cNvGrpSpPr>
            <a:grpSpLocks/>
          </p:cNvGrpSpPr>
          <p:nvPr/>
        </p:nvGrpSpPr>
        <p:grpSpPr bwMode="auto">
          <a:xfrm>
            <a:off x="809625" y="3649663"/>
            <a:ext cx="5713413" cy="917575"/>
            <a:chOff x="912" y="3036"/>
            <a:chExt cx="4655" cy="925"/>
          </a:xfrm>
        </p:grpSpPr>
        <p:sp>
          <p:nvSpPr>
            <p:cNvPr id="110602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4655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0603" name="Group 19"/>
            <p:cNvGrpSpPr>
              <a:grpSpLocks/>
            </p:cNvGrpSpPr>
            <p:nvPr/>
          </p:nvGrpSpPr>
          <p:grpSpPr bwMode="auto">
            <a:xfrm>
              <a:off x="999" y="3121"/>
              <a:ext cx="760" cy="840"/>
              <a:chOff x="999" y="3121"/>
              <a:chExt cx="760" cy="840"/>
            </a:xfrm>
          </p:grpSpPr>
          <p:sp>
            <p:nvSpPr>
              <p:cNvPr id="19" name="AutoShape 20"/>
              <p:cNvSpPr>
                <a:spLocks noChangeArrowheads="1"/>
              </p:cNvSpPr>
              <p:nvPr/>
            </p:nvSpPr>
            <p:spPr bwMode="gray">
              <a:xfrm>
                <a:off x="999" y="3121"/>
                <a:ext cx="763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gray">
              <a:xfrm>
                <a:off x="1048" y="3166"/>
                <a:ext cx="384" cy="376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606" name="Text Box 22"/>
              <p:cNvSpPr txBox="1">
                <a:spLocks noChangeArrowheads="1"/>
              </p:cNvSpPr>
              <p:nvPr/>
            </p:nvSpPr>
            <p:spPr bwMode="gray">
              <a:xfrm>
                <a:off x="1070" y="3143"/>
                <a:ext cx="639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4163" indent="-284163">
                  <a:spcBef>
                    <a:spcPct val="20000"/>
                  </a:spcBef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361950">
                  <a:spcBef>
                    <a:spcPct val="20000"/>
                  </a:spcBef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381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4572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533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5334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3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lang="en-US" altLang="zh-CN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3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能力</a:t>
                </a:r>
                <a:endParaRPr lang="en-US" altLang="zh-CN" sz="23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0600" name="Text Box 9"/>
          <p:cNvSpPr txBox="1">
            <a:spLocks noChangeArrowheads="1"/>
          </p:cNvSpPr>
          <p:nvPr/>
        </p:nvSpPr>
        <p:spPr bwMode="gray">
          <a:xfrm>
            <a:off x="1890713" y="2681288"/>
            <a:ext cx="451167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H.264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MPEG-4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压缩标准（可集成各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DVR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厂商码流）；</a:t>
            </a:r>
          </a:p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支持轮循解码；</a:t>
            </a:r>
          </a:p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支持视音频同步解码。</a:t>
            </a:r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gray">
          <a:xfrm>
            <a:off x="1890713" y="3781425"/>
            <a:ext cx="450373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协议簇，支持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DHCP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DDNS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SADP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等协议；</a:t>
            </a:r>
          </a:p>
          <a:p>
            <a:pPr>
              <a:spcBef>
                <a:spcPct val="0"/>
              </a:spcBef>
            </a:pP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支持单播和组播，单播时支持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RTP</a:t>
            </a:r>
            <a:r>
              <a:rPr lang="zh-CN" altLang="en-US" sz="13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协议；</a:t>
            </a:r>
            <a:endParaRPr lang="en-US" altLang="zh-CN" sz="13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333" dirty="0" smtClean="0"/>
              <a:t>视</a:t>
            </a:r>
            <a:r>
              <a:rPr lang="zh-CN" altLang="en-US" sz="2333" dirty="0"/>
              <a:t>频综合平台</a:t>
            </a:r>
            <a:r>
              <a:rPr lang="en-US" altLang="zh-CN" sz="2333" dirty="0"/>
              <a:t>-</a:t>
            </a:r>
            <a:r>
              <a:rPr lang="zh-CN" altLang="en-US" sz="2333" dirty="0"/>
              <a:t>拼接功能</a:t>
            </a:r>
          </a:p>
        </p:txBody>
      </p:sp>
      <p:pic>
        <p:nvPicPr>
          <p:cNvPr id="112643" name="Picture 2" descr="任意画面分割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938213"/>
            <a:ext cx="6118225" cy="428783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333" dirty="0" smtClean="0"/>
              <a:t>视</a:t>
            </a:r>
            <a:r>
              <a:rPr lang="zh-CN" altLang="en-US" sz="2333" dirty="0"/>
              <a:t>频综合平台</a:t>
            </a:r>
            <a:r>
              <a:rPr lang="en-US" altLang="zh-CN" sz="2333" dirty="0"/>
              <a:t>-</a:t>
            </a:r>
            <a:r>
              <a:rPr lang="zh-CN" altLang="en-US" sz="2333" dirty="0"/>
              <a:t>拼接功能</a:t>
            </a:r>
          </a:p>
        </p:txBody>
      </p:sp>
      <p:pic>
        <p:nvPicPr>
          <p:cNvPr id="113667" name="Picture 2" descr="图像叠加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5675" y="938213"/>
            <a:ext cx="5718175" cy="428783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图像漫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1258888"/>
            <a:ext cx="6486525" cy="35718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333" dirty="0" smtClean="0"/>
              <a:t>视</a:t>
            </a:r>
            <a:r>
              <a:rPr lang="zh-CN" altLang="en-US" sz="2333" dirty="0"/>
              <a:t>频综合平台</a:t>
            </a:r>
            <a:r>
              <a:rPr lang="en-US" altLang="zh-CN" sz="2333" dirty="0"/>
              <a:t>-</a:t>
            </a:r>
            <a:r>
              <a:rPr lang="zh-CN" altLang="en-US" sz="2333" dirty="0"/>
              <a:t>拼接功能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5413" y="1258888"/>
            <a:ext cx="2343150" cy="3698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  <a:defRPr/>
            </a:pPr>
            <a:r>
              <a:rPr lang="en-US" altLang="zh-CN" sz="1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LCD</a:t>
            </a:r>
            <a:r>
              <a:rPr lang="zh-CN" altLang="en-US" sz="1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拼接屏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 smtClean="0"/>
              <a:t>大屏</a:t>
            </a:r>
            <a:endParaRPr lang="zh-CN" altLang="en-US" sz="2667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54150" y="3481388"/>
            <a:ext cx="2203450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  直下式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LED</a:t>
            </a: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背光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  亮度高</a:t>
            </a:r>
            <a:endParaRPr lang="en-US" altLang="zh-CN" sz="875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  对比度高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色彩还原度高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657725" y="1258888"/>
            <a:ext cx="2320925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39" indent="-285739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en-US" altLang="zh-CN" sz="1667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微软雅黑" pitchFamily="34" charset="-122"/>
                <a:cs typeface="+mn-cs"/>
              </a:rPr>
              <a:t>DLP</a:t>
            </a:r>
            <a:r>
              <a:rPr lang="zh-CN" altLang="en-US" sz="1667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微软雅黑" pitchFamily="34" charset="-122"/>
                <a:cs typeface="+mn-cs"/>
              </a:rPr>
              <a:t>拼接屏</a:t>
            </a:r>
          </a:p>
        </p:txBody>
      </p:sp>
      <p:sp>
        <p:nvSpPr>
          <p:cNvPr id="115718" name="TextBox 15"/>
          <p:cNvSpPr txBox="1">
            <a:spLocks noChangeArrowheads="1"/>
          </p:cNvSpPr>
          <p:nvPr/>
        </p:nvSpPr>
        <p:spPr bwMode="auto">
          <a:xfrm>
            <a:off x="4716463" y="3481388"/>
            <a:ext cx="220345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36195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4572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533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533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300">
                <a:latin typeface="微软雅黑" panose="020B0503020204020204" pitchFamily="34" charset="-122"/>
                <a:ea typeface="微软雅黑" panose="020B0503020204020204" pitchFamily="34" charset="-122"/>
              </a:rPr>
              <a:t>物理拼缝</a:t>
            </a:r>
            <a:r>
              <a:rPr lang="en-US" altLang="zh-CN" sz="1300">
                <a:ea typeface="微软雅黑" panose="020B0503020204020204" pitchFamily="34" charset="-122"/>
              </a:rPr>
              <a:t>&lt;=</a:t>
            </a:r>
            <a:r>
              <a:rPr lang="en-US" altLang="zh-CN" sz="1300">
                <a:latin typeface="微软雅黑" panose="020B0503020204020204" pitchFamily="34" charset="-122"/>
                <a:ea typeface="微软雅黑" panose="020B0503020204020204" pitchFamily="34" charset="-122"/>
              </a:rPr>
              <a:t>0.5mm</a:t>
            </a:r>
          </a:p>
        </p:txBody>
      </p:sp>
      <p:sp>
        <p:nvSpPr>
          <p:cNvPr id="15" name="矩形 14"/>
          <p:cNvSpPr/>
          <p:nvPr/>
        </p:nvSpPr>
        <p:spPr>
          <a:xfrm>
            <a:off x="4657725" y="1616075"/>
            <a:ext cx="2201863" cy="1701800"/>
          </a:xfrm>
          <a:prstGeom prst="rect">
            <a:avLst/>
          </a:prstGeom>
          <a:solidFill>
            <a:schemeClr val="bg1"/>
          </a:solidFill>
          <a:ln w="19050">
            <a:solidFill>
              <a:srgbClr val="3A89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95413" y="1616075"/>
            <a:ext cx="2201862" cy="1701800"/>
          </a:xfrm>
          <a:prstGeom prst="rect">
            <a:avLst/>
          </a:prstGeom>
          <a:solidFill>
            <a:schemeClr val="bg1"/>
          </a:solidFill>
          <a:ln w="19050">
            <a:solidFill>
              <a:srgbClr val="3A89B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157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16088"/>
            <a:ext cx="1452563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2" name="图片 22" descr="DLP大屏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814513"/>
            <a:ext cx="20669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/>
              <a:t>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清图像采集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高清海量存储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高</a:t>
            </a:r>
            <a:r>
              <a:rPr lang="zh-CN" altLang="en-US" sz="2667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清图像显示</a:t>
            </a:r>
            <a:endParaRPr lang="en-US" altLang="zh-CN" sz="2667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39" indent="-285739">
              <a:defRPr/>
            </a:pPr>
            <a:r>
              <a:rPr lang="zh-CN" altLang="en-US" sz="2667" dirty="0" smtClean="0"/>
              <a:t>其他产品</a:t>
            </a:r>
            <a:endParaRPr lang="zh-CN" altLang="en-US" sz="2667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其他产品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单兵、车载移动监控</a:t>
            </a:r>
            <a:endParaRPr lang="en-US" altLang="zh-CN" dirty="0" smtClean="0"/>
          </a:p>
          <a:p>
            <a:r>
              <a:rPr lang="zh-CN" altLang="en-US" dirty="0" smtClean="0"/>
              <a:t>智能分析</a:t>
            </a:r>
            <a:endParaRPr lang="en-US" altLang="zh-CN" dirty="0" smtClean="0"/>
          </a:p>
          <a:p>
            <a:r>
              <a:rPr lang="zh-CN" altLang="en-US" dirty="0" smtClean="0"/>
              <a:t>出入口管理</a:t>
            </a:r>
            <a:endParaRPr lang="en-US" altLang="zh-CN" dirty="0" smtClean="0"/>
          </a:p>
          <a:p>
            <a:r>
              <a:rPr lang="zh-CN" altLang="en-US" dirty="0" smtClean="0"/>
              <a:t>停车场车位诱导与反向寻车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74896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代单兵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263" y="914400"/>
            <a:ext cx="4600575" cy="4800600"/>
          </a:xfrm>
        </p:spPr>
        <p:txBody>
          <a:bodyPr/>
          <a:lstStyle/>
          <a:p>
            <a:r>
              <a:rPr lang="zh-CN" altLang="en-US" sz="2000" smtClean="0"/>
              <a:t>二代</a:t>
            </a:r>
            <a:r>
              <a:rPr lang="zh-CN" altLang="zh-CN" sz="2000" smtClean="0"/>
              <a:t>便携式视频录像机</a:t>
            </a:r>
            <a:r>
              <a:rPr lang="en-US" altLang="zh-CN" sz="2000" smtClean="0"/>
              <a:t>(2</a:t>
            </a:r>
            <a:r>
              <a:rPr lang="en-US" altLang="zh-CN" sz="2000" baseline="30000" smtClean="0"/>
              <a:t>ND</a:t>
            </a:r>
            <a:r>
              <a:rPr lang="en-US" altLang="zh-CN" sz="2000" smtClean="0"/>
              <a:t> PVR)</a:t>
            </a:r>
          </a:p>
          <a:p>
            <a:pPr lvl="1"/>
            <a:r>
              <a:rPr lang="zh-CN" altLang="en-US" sz="1400" smtClean="0"/>
              <a:t>简称单兵</a:t>
            </a:r>
            <a:endParaRPr lang="en-US" altLang="zh-CN" sz="1400" smtClean="0"/>
          </a:p>
          <a:p>
            <a:pPr lvl="1">
              <a:lnSpc>
                <a:spcPct val="150000"/>
              </a:lnSpc>
            </a:pPr>
            <a:r>
              <a:rPr lang="zh-CN" altLang="en-US" sz="1400" smtClean="0"/>
              <a:t>移动手持应用</a:t>
            </a:r>
            <a:endParaRPr lang="en-US" altLang="zh-CN" sz="1400" smtClean="0"/>
          </a:p>
          <a:p>
            <a:pPr>
              <a:lnSpc>
                <a:spcPct val="150000"/>
              </a:lnSpc>
            </a:pPr>
            <a:r>
              <a:rPr lang="zh-CN" altLang="en-US" sz="2000" smtClean="0"/>
              <a:t>设备组成</a:t>
            </a:r>
            <a:endParaRPr lang="en-US" altLang="zh-CN" sz="2000" smtClean="0"/>
          </a:p>
          <a:p>
            <a:pPr lvl="1"/>
            <a:r>
              <a:rPr lang="en-US" altLang="zh-CN" sz="1400" smtClean="0"/>
              <a:t>Cortex-A9</a:t>
            </a:r>
            <a:r>
              <a:rPr lang="zh-CN" altLang="zh-CN" sz="1400" smtClean="0"/>
              <a:t>双核</a:t>
            </a:r>
            <a:r>
              <a:rPr lang="en-US" altLang="zh-CN" sz="1400" smtClean="0"/>
              <a:t>1.2 Ghz</a:t>
            </a:r>
            <a:r>
              <a:rPr lang="zh-CN" altLang="en-US" sz="1400" smtClean="0"/>
              <a:t>，</a:t>
            </a:r>
            <a:r>
              <a:rPr lang="en-US" altLang="zh-CN" sz="1400" smtClean="0"/>
              <a:t>1GB RAM</a:t>
            </a:r>
          </a:p>
          <a:p>
            <a:pPr lvl="1"/>
            <a:r>
              <a:rPr lang="zh-CN" altLang="en-US" sz="1400" smtClean="0"/>
              <a:t>内置</a:t>
            </a:r>
            <a:r>
              <a:rPr lang="en-US" altLang="zh-CN" sz="1400" smtClean="0"/>
              <a:t>16G ROM</a:t>
            </a:r>
            <a:r>
              <a:rPr lang="zh-CN" altLang="en-US" sz="1400" smtClean="0"/>
              <a:t>，支持最大</a:t>
            </a:r>
            <a:r>
              <a:rPr lang="en-US" altLang="zh-CN" sz="1400" smtClean="0"/>
              <a:t>32G TF</a:t>
            </a:r>
            <a:r>
              <a:rPr lang="zh-CN" altLang="en-US" sz="1400" smtClean="0"/>
              <a:t>卡扩展</a:t>
            </a:r>
            <a:endParaRPr lang="en-US" altLang="zh-CN" sz="1400" smtClean="0"/>
          </a:p>
          <a:p>
            <a:pPr lvl="1"/>
            <a:r>
              <a:rPr lang="en-US" altLang="zh-CN" sz="1400" smtClean="0"/>
              <a:t>IP66</a:t>
            </a:r>
            <a:r>
              <a:rPr lang="zh-CN" altLang="en-US" sz="1400" smtClean="0"/>
              <a:t>三防机身</a:t>
            </a:r>
            <a:endParaRPr lang="en-US" altLang="zh-CN" sz="1400" smtClean="0"/>
          </a:p>
          <a:p>
            <a:pPr lvl="1"/>
            <a:r>
              <a:rPr lang="en-US" altLang="zh-CN" sz="1400" smtClean="0"/>
              <a:t>3.5</a:t>
            </a:r>
            <a:r>
              <a:rPr lang="zh-CN" altLang="en-US" sz="1400" smtClean="0"/>
              <a:t>寸</a:t>
            </a:r>
            <a:r>
              <a:rPr lang="en-US" altLang="zh-CN" sz="1400" b="1" smtClean="0"/>
              <a:t>IPS</a:t>
            </a:r>
            <a:r>
              <a:rPr lang="zh-CN" altLang="en-US" sz="1400" b="1" smtClean="0"/>
              <a:t>多点触控电容屏</a:t>
            </a:r>
            <a:r>
              <a:rPr lang="zh-CN" altLang="en-US" sz="1400" smtClean="0"/>
              <a:t>（</a:t>
            </a:r>
            <a:r>
              <a:rPr lang="en-US" altLang="zh-CN" sz="1400" smtClean="0"/>
              <a:t>800</a:t>
            </a:r>
            <a:r>
              <a:rPr lang="zh-CN" altLang="en-US" sz="1400" smtClean="0"/>
              <a:t>*</a:t>
            </a:r>
            <a:r>
              <a:rPr lang="en-US" altLang="zh-CN" sz="1400" smtClean="0"/>
              <a:t>480</a:t>
            </a:r>
            <a:r>
              <a:rPr lang="zh-CN" altLang="en-US" sz="1400" smtClean="0"/>
              <a:t>）</a:t>
            </a:r>
            <a:endParaRPr lang="en-US" altLang="zh-CN" sz="1400" smtClean="0"/>
          </a:p>
          <a:p>
            <a:pPr lvl="1"/>
            <a:r>
              <a:rPr lang="zh-CN" altLang="zh-CN" sz="1400" smtClean="0"/>
              <a:t>无线通讯模块</a:t>
            </a:r>
            <a:r>
              <a:rPr lang="zh-CN" altLang="en-US" sz="1400" smtClean="0"/>
              <a:t>（双卡双模</a:t>
            </a:r>
            <a:r>
              <a:rPr lang="en-US" altLang="zh-CN" sz="1400" smtClean="0"/>
              <a:t>3G/4G/Wifi</a:t>
            </a:r>
            <a:r>
              <a:rPr lang="zh-CN" altLang="en-US" sz="1400" smtClean="0"/>
              <a:t>）</a:t>
            </a:r>
            <a:endParaRPr lang="en-US" altLang="zh-CN" sz="1400" smtClean="0"/>
          </a:p>
          <a:p>
            <a:pPr lvl="1"/>
            <a:r>
              <a:rPr lang="en-US" altLang="zh-CN" sz="1400" smtClean="0"/>
              <a:t>500W</a:t>
            </a:r>
            <a:r>
              <a:rPr lang="zh-CN" altLang="zh-CN" sz="1400" smtClean="0"/>
              <a:t>高清相机</a:t>
            </a:r>
            <a:r>
              <a:rPr lang="zh-CN" altLang="en-US" sz="1400" smtClean="0"/>
              <a:t>（</a:t>
            </a:r>
            <a:r>
              <a:rPr lang="en-US" altLang="zh-CN" sz="1400" smtClean="0"/>
              <a:t>2560</a:t>
            </a:r>
            <a:r>
              <a:rPr lang="zh-CN" altLang="en-US" sz="1400" smtClean="0"/>
              <a:t>*</a:t>
            </a:r>
            <a:r>
              <a:rPr lang="en-US" altLang="zh-CN" sz="1400" smtClean="0"/>
              <a:t>1920</a:t>
            </a:r>
            <a:r>
              <a:rPr lang="zh-CN" altLang="en-US" sz="1400" smtClean="0"/>
              <a:t>）</a:t>
            </a:r>
            <a:endParaRPr lang="en-US" altLang="zh-CN" sz="1400" smtClean="0"/>
          </a:p>
          <a:p>
            <a:pPr lvl="1"/>
            <a:r>
              <a:rPr lang="zh-CN" altLang="en-US" sz="1400" smtClean="0"/>
              <a:t>内置</a:t>
            </a:r>
            <a:r>
              <a:rPr lang="en-US" altLang="zh-CN" sz="1400" smtClean="0"/>
              <a:t>GPS</a:t>
            </a:r>
            <a:r>
              <a:rPr lang="zh-CN" altLang="en-US" sz="1400" smtClean="0"/>
              <a:t>，内置</a:t>
            </a:r>
            <a:r>
              <a:rPr lang="zh-CN" altLang="zh-CN" sz="1400" smtClean="0"/>
              <a:t>蓝牙</a:t>
            </a:r>
            <a:r>
              <a:rPr lang="en-US" altLang="zh-CN" sz="1400" smtClean="0"/>
              <a:t>v4.0</a:t>
            </a:r>
            <a:r>
              <a:rPr lang="zh-CN" altLang="zh-CN" sz="1400" smtClean="0"/>
              <a:t>模块</a:t>
            </a:r>
            <a:endParaRPr lang="en-US" altLang="zh-CN" sz="1400" smtClean="0"/>
          </a:p>
          <a:p>
            <a:pPr lvl="1"/>
            <a:r>
              <a:rPr lang="en-US" altLang="zh-CN" sz="1400" smtClean="0"/>
              <a:t>Micro HDMI</a:t>
            </a:r>
            <a:r>
              <a:rPr lang="zh-CN" altLang="en-US" sz="1400" smtClean="0"/>
              <a:t>视音频输出口</a:t>
            </a:r>
            <a:endParaRPr lang="en-US" altLang="zh-CN" sz="1400" smtClean="0"/>
          </a:p>
          <a:p>
            <a:pPr lvl="1"/>
            <a:r>
              <a:rPr lang="zh-CN" altLang="en-US" sz="1400" smtClean="0"/>
              <a:t>专业按键，支持一键对讲（</a:t>
            </a:r>
            <a:r>
              <a:rPr lang="en-US" altLang="zh-CN" sz="1400" smtClean="0"/>
              <a:t>PTT</a:t>
            </a:r>
            <a:r>
              <a:rPr lang="zh-CN" altLang="en-US" sz="1400" smtClean="0"/>
              <a:t>）、一键报警</a:t>
            </a:r>
            <a:endParaRPr lang="en-US" altLang="zh-CN" sz="1400" smtClean="0"/>
          </a:p>
        </p:txBody>
      </p:sp>
      <p:pic>
        <p:nvPicPr>
          <p:cNvPr id="1187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622425"/>
            <a:ext cx="17399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单兵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功能特性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9588" y="965200"/>
            <a:ext cx="6456362" cy="4400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高清：</a:t>
            </a:r>
            <a:r>
              <a:rPr lang="en-US" altLang="zh-CN" sz="1400" dirty="0">
                <a:solidFill>
                  <a:srgbClr val="0070C0"/>
                </a:solidFill>
                <a:latin typeface="+mn-ea"/>
                <a:ea typeface="+mn-ea"/>
              </a:rPr>
              <a:t>1080P/720P</a:t>
            </a:r>
            <a:r>
              <a:rPr lang="zh-CN" altLang="zh-CN" sz="1400" dirty="0">
                <a:solidFill>
                  <a:srgbClr val="0070C0"/>
                </a:solidFill>
                <a:latin typeface="+mn-ea"/>
                <a:ea typeface="+mn-ea"/>
              </a:rPr>
              <a:t>高清录像并支持高清网传</a:t>
            </a: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双卡双模块</a:t>
            </a:r>
            <a:r>
              <a:rPr lang="zh-CN" altLang="en-US" sz="1600" b="1" dirty="0">
                <a:latin typeface="+mn-ea"/>
                <a:ea typeface="+mn-ea"/>
              </a:rPr>
              <a:t>：</a:t>
            </a:r>
            <a:r>
              <a:rPr lang="zh-CN" altLang="en-US" sz="1400" dirty="0">
                <a:solidFill>
                  <a:srgbClr val="0070C0"/>
                </a:solidFill>
                <a:latin typeface="+mn-ea"/>
                <a:ea typeface="+mn-ea"/>
              </a:rPr>
              <a:t>可同时插入两张</a:t>
            </a:r>
            <a:r>
              <a:rPr lang="en-US" altLang="zh-CN" sz="1400" dirty="0">
                <a:solidFill>
                  <a:srgbClr val="0070C0"/>
                </a:solidFill>
                <a:latin typeface="+mn-ea"/>
                <a:ea typeface="+mn-ea"/>
              </a:rPr>
              <a:t>3G</a:t>
            </a:r>
            <a:r>
              <a:rPr lang="zh-CN" altLang="en-US" sz="1400" dirty="0">
                <a:solidFill>
                  <a:srgbClr val="0070C0"/>
                </a:solidFill>
                <a:latin typeface="+mn-ea"/>
                <a:ea typeface="+mn-ea"/>
              </a:rPr>
              <a:t>卡并支持负载均衡</a:t>
            </a:r>
            <a:endParaRPr lang="zh-CN" altLang="zh-CN" sz="1400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智能：</a:t>
            </a:r>
            <a:r>
              <a:rPr lang="zh-CN" altLang="zh-CN" sz="1400" dirty="0">
                <a:latin typeface="+mn-ea"/>
                <a:ea typeface="+mn-ea"/>
                <a:cs typeface="+mn-cs"/>
              </a:rPr>
              <a:t>车牌识别、人脸识别</a:t>
            </a: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内置指纹识别模块</a:t>
            </a:r>
            <a:endParaRPr lang="zh-CN" altLang="zh-CN" sz="1600" dirty="0"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en-US" altLang="zh-CN" sz="1600" b="1" dirty="0">
                <a:latin typeface="+mn-ea"/>
                <a:ea typeface="+mn-ea"/>
              </a:rPr>
              <a:t>IPS</a:t>
            </a:r>
            <a:r>
              <a:rPr lang="zh-CN" altLang="zh-CN" sz="1600" b="1" dirty="0">
                <a:latin typeface="+mn-ea"/>
                <a:ea typeface="+mn-ea"/>
              </a:rPr>
              <a:t>显示屏</a:t>
            </a:r>
            <a:r>
              <a:rPr lang="zh-CN" altLang="zh-CN" sz="1600" dirty="0">
                <a:latin typeface="+mn-ea"/>
                <a:ea typeface="+mn-ea"/>
              </a:rPr>
              <a:t>：</a:t>
            </a:r>
            <a:r>
              <a:rPr lang="zh-CN" altLang="zh-CN" sz="1400" dirty="0">
                <a:latin typeface="+mn-ea"/>
                <a:ea typeface="+mn-ea"/>
              </a:rPr>
              <a:t>工业级高亮度广视角电容触摸屏</a:t>
            </a:r>
            <a:r>
              <a:rPr lang="zh-CN" altLang="en-US" sz="1400" dirty="0">
                <a:latin typeface="+mn-ea"/>
                <a:ea typeface="+mn-ea"/>
              </a:rPr>
              <a:t>，便于室外强光环境作业</a:t>
            </a:r>
            <a:endParaRPr lang="zh-CN" altLang="zh-CN" sz="1400" dirty="0"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扩展性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en-US" sz="1400" dirty="0">
                <a:latin typeface="+mn-ea"/>
                <a:ea typeface="+mn-ea"/>
              </a:rPr>
              <a:t>设备基于</a:t>
            </a:r>
            <a:r>
              <a:rPr lang="en-US" altLang="zh-CN" sz="1400" dirty="0">
                <a:latin typeface="+mn-ea"/>
                <a:ea typeface="+mn-ea"/>
              </a:rPr>
              <a:t>Android 4.0</a:t>
            </a:r>
            <a:r>
              <a:rPr lang="zh-CN" altLang="en-US" sz="1400" dirty="0">
                <a:latin typeface="+mn-ea"/>
                <a:ea typeface="+mn-ea"/>
              </a:rPr>
              <a:t>平台开发，并</a:t>
            </a:r>
            <a:r>
              <a:rPr lang="zh-CN" altLang="zh-CN" sz="1400" dirty="0">
                <a:latin typeface="+mn-ea"/>
                <a:ea typeface="+mn-ea"/>
              </a:rPr>
              <a:t>提供二次开发接口，可扩展</a:t>
            </a:r>
            <a:r>
              <a:rPr lang="en-US" altLang="zh-CN" sz="1400" dirty="0">
                <a:latin typeface="+mn-ea"/>
                <a:ea typeface="+mn-ea"/>
              </a:rPr>
              <a:t>USB</a:t>
            </a:r>
            <a:r>
              <a:rPr lang="zh-CN" altLang="zh-CN" sz="1400" dirty="0">
                <a:latin typeface="+mn-ea"/>
                <a:ea typeface="+mn-ea"/>
              </a:rPr>
              <a:t>、串口、网口等，方便接入专业业务模块</a:t>
            </a:r>
            <a:endParaRPr lang="en-US" altLang="zh-CN" sz="1400" dirty="0"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en-US" sz="1600" b="1" dirty="0">
                <a:latin typeface="+mn-ea"/>
                <a:ea typeface="+mn-ea"/>
              </a:rPr>
              <a:t>高续航：</a:t>
            </a:r>
            <a:r>
              <a:rPr lang="zh-CN" altLang="en-US" sz="1400" dirty="0">
                <a:latin typeface="+mn-ea"/>
                <a:ea typeface="+mn-ea"/>
              </a:rPr>
              <a:t>标配</a:t>
            </a:r>
            <a:r>
              <a:rPr lang="en-US" altLang="zh-CN" sz="1400" dirty="0">
                <a:latin typeface="+mn-ea"/>
                <a:ea typeface="+mn-ea"/>
              </a:rPr>
              <a:t>7.4V/2200mAh</a:t>
            </a:r>
            <a:r>
              <a:rPr lang="zh-CN" altLang="en-US" sz="1400" dirty="0">
                <a:latin typeface="+mn-ea"/>
                <a:ea typeface="+mn-ea"/>
              </a:rPr>
              <a:t>高性能锂聚合电池，相当于</a:t>
            </a:r>
            <a:r>
              <a:rPr lang="en-US" altLang="zh-CN" sz="1400" dirty="0">
                <a:latin typeface="+mn-ea"/>
                <a:ea typeface="+mn-ea"/>
              </a:rPr>
              <a:t>3.7V/5000mAh</a:t>
            </a:r>
            <a:r>
              <a:rPr lang="zh-CN" altLang="en-US" sz="1400" dirty="0">
                <a:latin typeface="+mn-ea"/>
                <a:ea typeface="+mn-ea"/>
              </a:rPr>
              <a:t>消费级手机电池，保证不低于</a:t>
            </a:r>
            <a:r>
              <a:rPr lang="en-US" altLang="zh-CN" sz="1400" dirty="0">
                <a:latin typeface="+mn-ea"/>
                <a:ea typeface="+mn-ea"/>
              </a:rPr>
              <a:t>4</a:t>
            </a:r>
            <a:r>
              <a:rPr lang="zh-CN" altLang="en-US" sz="1400" dirty="0">
                <a:latin typeface="+mn-ea"/>
                <a:ea typeface="+mn-ea"/>
              </a:rPr>
              <a:t>小时的全负荷工作时间</a:t>
            </a:r>
            <a:endParaRPr lang="zh-CN" altLang="zh-CN" sz="1400" dirty="0"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zh-CN" sz="1600" b="1" dirty="0">
                <a:latin typeface="+mn-ea"/>
                <a:ea typeface="+mn-ea"/>
              </a:rPr>
              <a:t>三防等级</a:t>
            </a:r>
            <a:r>
              <a:rPr lang="zh-CN" altLang="zh-CN" sz="1600" dirty="0">
                <a:latin typeface="+mn-ea"/>
                <a:ea typeface="+mn-ea"/>
              </a:rPr>
              <a:t>：</a:t>
            </a:r>
            <a:r>
              <a:rPr lang="zh-CN" altLang="en-US" sz="1400" dirty="0">
                <a:latin typeface="+mn-ea"/>
                <a:ea typeface="+mn-ea"/>
              </a:rPr>
              <a:t>符合</a:t>
            </a:r>
            <a:r>
              <a:rPr lang="en-US" altLang="zh-CN" sz="1400" dirty="0">
                <a:latin typeface="+mn-ea"/>
                <a:ea typeface="+mn-ea"/>
              </a:rPr>
              <a:t>IP66</a:t>
            </a:r>
            <a:r>
              <a:rPr lang="zh-CN" altLang="en-US" sz="1400" dirty="0">
                <a:latin typeface="+mn-ea"/>
                <a:ea typeface="+mn-ea"/>
              </a:rPr>
              <a:t>标准，</a:t>
            </a:r>
            <a:r>
              <a:rPr lang="zh-CN" altLang="zh-CN" sz="1400" dirty="0">
                <a:latin typeface="+mn-ea"/>
                <a:ea typeface="+mn-ea"/>
              </a:rPr>
              <a:t>防水、防尘、防摔（</a:t>
            </a:r>
            <a:r>
              <a:rPr lang="en-US" altLang="zh-CN" sz="1400" dirty="0">
                <a:latin typeface="+mn-ea"/>
                <a:ea typeface="+mn-ea"/>
              </a:rPr>
              <a:t>1.5</a:t>
            </a:r>
            <a:r>
              <a:rPr lang="zh-CN" altLang="zh-CN" sz="1400" dirty="0">
                <a:latin typeface="+mn-ea"/>
                <a:ea typeface="+mn-ea"/>
              </a:rPr>
              <a:t>米跌落），适合全天候野外作业</a:t>
            </a:r>
            <a:endParaRPr lang="en-US" altLang="zh-CN" sz="1400" dirty="0">
              <a:latin typeface="+mn-ea"/>
              <a:ea typeface="+mn-ea"/>
            </a:endParaRPr>
          </a:p>
          <a:p>
            <a:pPr marL="285739" indent="-285739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  <a:ea typeface="+mn-ea"/>
              </a:rPr>
              <a:t>可接入海康平台统一管理</a:t>
            </a:r>
            <a:endParaRPr lang="zh-CN" altLang="zh-CN" sz="1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实例场景 保险定损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" y="936625"/>
            <a:ext cx="3302000" cy="19939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8" y="927100"/>
            <a:ext cx="32416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78"/>
          <p:cNvSpPr>
            <a:spLocks noChangeArrowheads="1"/>
          </p:cNvSpPr>
          <p:nvPr/>
        </p:nvSpPr>
        <p:spPr bwMode="auto">
          <a:xfrm>
            <a:off x="388938" y="2978150"/>
            <a:ext cx="32416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38115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查勘：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勘查结果即刻反馈。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缩短了理赔进度。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提高了用户满意度。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避免了作假等腐败行为的滋生。</a:t>
            </a:r>
          </a:p>
        </p:txBody>
      </p:sp>
      <p:sp>
        <p:nvSpPr>
          <p:cNvPr id="18" name="Rectangle 79"/>
          <p:cNvSpPr>
            <a:spLocks noChangeArrowheads="1"/>
          </p:cNvSpPr>
          <p:nvPr/>
        </p:nvSpPr>
        <p:spPr bwMode="auto">
          <a:xfrm>
            <a:off x="3870325" y="2978150"/>
            <a:ext cx="3479800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38115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定损：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定损员足不出户通过视频进行车辆定损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智能前后台配对系统，用户几乎无需等待。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定损过程透明，难于造假。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定损服务标准，可控可管理。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取消各地定损人员，设定统一定损席位，大大节约成本。</a:t>
            </a:r>
          </a:p>
          <a:p>
            <a:pPr marL="461680" lvl="1" indent="-238115">
              <a:lnSpc>
                <a:spcPct val="14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业务拓展方便，可大范围推广任务，无需大量人力资源支持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1"/>
          <p:cNvGrpSpPr>
            <a:grpSpLocks/>
          </p:cNvGrpSpPr>
          <p:nvPr/>
        </p:nvGrpSpPr>
        <p:grpSpPr bwMode="auto">
          <a:xfrm>
            <a:off x="84138" y="2260600"/>
            <a:ext cx="7326312" cy="2878138"/>
            <a:chOff x="580" y="1299"/>
            <a:chExt cx="4510" cy="1406"/>
          </a:xfrm>
        </p:grpSpPr>
        <p:grpSp>
          <p:nvGrpSpPr>
            <p:cNvPr id="18456" name="Group 12"/>
            <p:cNvGrpSpPr>
              <a:grpSpLocks/>
            </p:cNvGrpSpPr>
            <p:nvPr/>
          </p:nvGrpSpPr>
          <p:grpSpPr bwMode="auto">
            <a:xfrm flipH="1">
              <a:off x="2870" y="1299"/>
              <a:ext cx="2220" cy="1180"/>
              <a:chOff x="751" y="1888"/>
              <a:chExt cx="2538" cy="1349"/>
            </a:xfrm>
          </p:grpSpPr>
          <p:sp>
            <p:nvSpPr>
              <p:cNvPr id="18462" name="Rectangle 13"/>
              <p:cNvSpPr>
                <a:spLocks noChangeArrowheads="1"/>
              </p:cNvSpPr>
              <p:nvPr/>
            </p:nvSpPr>
            <p:spPr bwMode="auto">
              <a:xfrm>
                <a:off x="2287" y="2026"/>
                <a:ext cx="548" cy="45"/>
              </a:xfrm>
              <a:prstGeom prst="rect">
                <a:avLst/>
              </a:prstGeom>
              <a:gradFill rotWithShape="1">
                <a:gsLst>
                  <a:gs pos="0">
                    <a:srgbClr val="545454"/>
                  </a:gs>
                  <a:gs pos="100000">
                    <a:srgbClr val="77777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463" name="Freeform 14"/>
              <p:cNvSpPr>
                <a:spLocks/>
              </p:cNvSpPr>
              <p:nvPr/>
            </p:nvSpPr>
            <p:spPr bwMode="auto">
              <a:xfrm>
                <a:off x="751" y="1888"/>
                <a:ext cx="2538" cy="1224"/>
              </a:xfrm>
              <a:custGeom>
                <a:avLst/>
                <a:gdLst>
                  <a:gd name="T0" fmla="*/ 55080 w 423"/>
                  <a:gd name="T1" fmla="*/ 4968 h 204"/>
                  <a:gd name="T2" fmla="*/ 91368 w 423"/>
                  <a:gd name="T3" fmla="*/ 0 h 204"/>
                  <a:gd name="T4" fmla="*/ 38016 w 423"/>
                  <a:gd name="T5" fmla="*/ 42768 h 204"/>
                  <a:gd name="T6" fmla="*/ 0 w 423"/>
                  <a:gd name="T7" fmla="*/ 44064 h 204"/>
                  <a:gd name="T8" fmla="*/ 74088 w 423"/>
                  <a:gd name="T9" fmla="*/ 4968 h 204"/>
                  <a:gd name="T10" fmla="*/ 55080 w 423"/>
                  <a:gd name="T11" fmla="*/ 4968 h 2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3" h="204">
                    <a:moveTo>
                      <a:pt x="255" y="23"/>
                    </a:moveTo>
                    <a:lnTo>
                      <a:pt x="423" y="0"/>
                    </a:lnTo>
                    <a:lnTo>
                      <a:pt x="176" y="198"/>
                    </a:lnTo>
                    <a:lnTo>
                      <a:pt x="0" y="204"/>
                    </a:lnTo>
                    <a:lnTo>
                      <a:pt x="343" y="23"/>
                    </a:lnTo>
                    <a:lnTo>
                      <a:pt x="255" y="23"/>
                    </a:lnTo>
                  </a:path>
                </a:pathLst>
              </a:custGeom>
              <a:gradFill rotWithShape="1">
                <a:gsLst>
                  <a:gs pos="0">
                    <a:srgbClr val="888888"/>
                  </a:gs>
                  <a:gs pos="100000">
                    <a:srgbClr val="D9D9D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25221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64" name="Freeform 15"/>
              <p:cNvSpPr>
                <a:spLocks/>
              </p:cNvSpPr>
              <p:nvPr/>
            </p:nvSpPr>
            <p:spPr bwMode="auto">
              <a:xfrm>
                <a:off x="1638" y="1888"/>
                <a:ext cx="1650" cy="1349"/>
              </a:xfrm>
              <a:custGeom>
                <a:avLst/>
                <a:gdLst>
                  <a:gd name="T0" fmla="*/ 66134 w 247"/>
                  <a:gd name="T1" fmla="*/ 0 h 207"/>
                  <a:gd name="T2" fmla="*/ 0 w 247"/>
                  <a:gd name="T3" fmla="*/ 49437 h 207"/>
                  <a:gd name="T4" fmla="*/ 534 w 247"/>
                  <a:gd name="T5" fmla="*/ 52748 h 207"/>
                  <a:gd name="T6" fmla="*/ 66134 w 247"/>
                  <a:gd name="T7" fmla="*/ 2548 h 207"/>
                  <a:gd name="T8" fmla="*/ 66134 w 247"/>
                  <a:gd name="T9" fmla="*/ 0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07">
                    <a:moveTo>
                      <a:pt x="247" y="0"/>
                    </a:moveTo>
                    <a:lnTo>
                      <a:pt x="0" y="194"/>
                    </a:lnTo>
                    <a:lnTo>
                      <a:pt x="2" y="207"/>
                    </a:lnTo>
                    <a:lnTo>
                      <a:pt x="247" y="10"/>
                    </a:lnTo>
                    <a:lnTo>
                      <a:pt x="247" y="0"/>
                    </a:lnTo>
                  </a:path>
                </a:pathLst>
              </a:custGeom>
              <a:gradFill rotWithShape="1">
                <a:gsLst>
                  <a:gs pos="0">
                    <a:srgbClr val="B4B4B4"/>
                  </a:gs>
                  <a:gs pos="100000">
                    <a:srgbClr val="62626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25221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457" name="AutoShape 16"/>
            <p:cNvSpPr>
              <a:spLocks noChangeArrowheads="1"/>
            </p:cNvSpPr>
            <p:nvPr/>
          </p:nvSpPr>
          <p:spPr bwMode="auto">
            <a:xfrm>
              <a:off x="2350" y="1344"/>
              <a:ext cx="1115" cy="1361"/>
            </a:xfrm>
            <a:prstGeom prst="triangle">
              <a:avLst>
                <a:gd name="adj" fmla="val 47995"/>
              </a:avLst>
            </a:prstGeom>
            <a:gradFill rotWithShape="1">
              <a:gsLst>
                <a:gs pos="0">
                  <a:srgbClr val="8E8E8E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8458" name="Group 17"/>
            <p:cNvGrpSpPr>
              <a:grpSpLocks/>
            </p:cNvGrpSpPr>
            <p:nvPr/>
          </p:nvGrpSpPr>
          <p:grpSpPr bwMode="auto">
            <a:xfrm>
              <a:off x="580" y="1299"/>
              <a:ext cx="2330" cy="1152"/>
              <a:chOff x="664" y="1888"/>
              <a:chExt cx="2664" cy="1317"/>
            </a:xfrm>
          </p:grpSpPr>
          <p:sp>
            <p:nvSpPr>
              <p:cNvPr id="18459" name="Rectangle 18"/>
              <p:cNvSpPr>
                <a:spLocks noChangeArrowheads="1"/>
              </p:cNvSpPr>
              <p:nvPr/>
            </p:nvSpPr>
            <p:spPr bwMode="auto">
              <a:xfrm>
                <a:off x="2287" y="2026"/>
                <a:ext cx="548" cy="45"/>
              </a:xfrm>
              <a:prstGeom prst="rect">
                <a:avLst/>
              </a:prstGeom>
              <a:gradFill rotWithShape="1">
                <a:gsLst>
                  <a:gs pos="0">
                    <a:srgbClr val="545454"/>
                  </a:gs>
                  <a:gs pos="100000">
                    <a:srgbClr val="77777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460" name="Freeform 19"/>
              <p:cNvSpPr>
                <a:spLocks/>
              </p:cNvSpPr>
              <p:nvPr/>
            </p:nvSpPr>
            <p:spPr bwMode="auto">
              <a:xfrm>
                <a:off x="664" y="1888"/>
                <a:ext cx="2664" cy="1224"/>
              </a:xfrm>
              <a:custGeom>
                <a:avLst/>
                <a:gdLst>
                  <a:gd name="T0" fmla="*/ 60686 w 423"/>
                  <a:gd name="T1" fmla="*/ 4968 h 204"/>
                  <a:gd name="T2" fmla="*/ 100665 w 423"/>
                  <a:gd name="T3" fmla="*/ 0 h 204"/>
                  <a:gd name="T4" fmla="*/ 41887 w 423"/>
                  <a:gd name="T5" fmla="*/ 42768 h 204"/>
                  <a:gd name="T6" fmla="*/ 0 w 423"/>
                  <a:gd name="T7" fmla="*/ 44064 h 204"/>
                  <a:gd name="T8" fmla="*/ 81627 w 423"/>
                  <a:gd name="T9" fmla="*/ 4968 h 204"/>
                  <a:gd name="T10" fmla="*/ 60686 w 423"/>
                  <a:gd name="T11" fmla="*/ 4968 h 2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3" h="204">
                    <a:moveTo>
                      <a:pt x="255" y="23"/>
                    </a:moveTo>
                    <a:lnTo>
                      <a:pt x="423" y="0"/>
                    </a:lnTo>
                    <a:lnTo>
                      <a:pt x="176" y="198"/>
                    </a:lnTo>
                    <a:lnTo>
                      <a:pt x="0" y="204"/>
                    </a:lnTo>
                    <a:lnTo>
                      <a:pt x="343" y="23"/>
                    </a:lnTo>
                    <a:lnTo>
                      <a:pt x="255" y="23"/>
                    </a:lnTo>
                  </a:path>
                </a:pathLst>
              </a:custGeom>
              <a:gradFill rotWithShape="1">
                <a:gsLst>
                  <a:gs pos="0">
                    <a:srgbClr val="888888"/>
                  </a:gs>
                  <a:gs pos="100000">
                    <a:srgbClr val="D9D9D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25221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61" name="Freeform 20"/>
              <p:cNvSpPr>
                <a:spLocks/>
              </p:cNvSpPr>
              <p:nvPr/>
            </p:nvSpPr>
            <p:spPr bwMode="auto">
              <a:xfrm>
                <a:off x="1700" y="1888"/>
                <a:ext cx="1588" cy="1317"/>
              </a:xfrm>
              <a:custGeom>
                <a:avLst/>
                <a:gdLst>
                  <a:gd name="T0" fmla="*/ 61257 w 247"/>
                  <a:gd name="T1" fmla="*/ 0 h 207"/>
                  <a:gd name="T2" fmla="*/ 0 w 247"/>
                  <a:gd name="T3" fmla="*/ 47119 h 207"/>
                  <a:gd name="T4" fmla="*/ 495 w 247"/>
                  <a:gd name="T5" fmla="*/ 50275 h 207"/>
                  <a:gd name="T6" fmla="*/ 61257 w 247"/>
                  <a:gd name="T7" fmla="*/ 2430 h 207"/>
                  <a:gd name="T8" fmla="*/ 61257 w 247"/>
                  <a:gd name="T9" fmla="*/ 0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07">
                    <a:moveTo>
                      <a:pt x="247" y="0"/>
                    </a:moveTo>
                    <a:lnTo>
                      <a:pt x="0" y="194"/>
                    </a:lnTo>
                    <a:lnTo>
                      <a:pt x="2" y="207"/>
                    </a:lnTo>
                    <a:lnTo>
                      <a:pt x="247" y="10"/>
                    </a:lnTo>
                    <a:lnTo>
                      <a:pt x="247" y="0"/>
                    </a:lnTo>
                  </a:path>
                </a:pathLst>
              </a:custGeom>
              <a:gradFill rotWithShape="1">
                <a:gsLst>
                  <a:gs pos="0">
                    <a:srgbClr val="B4B4B4"/>
                  </a:gs>
                  <a:gs pos="100000">
                    <a:srgbClr val="62626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25221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435" name="组合 99"/>
          <p:cNvGrpSpPr>
            <a:grpSpLocks/>
          </p:cNvGrpSpPr>
          <p:nvPr/>
        </p:nvGrpSpPr>
        <p:grpSpPr bwMode="auto">
          <a:xfrm>
            <a:off x="2963863" y="4924425"/>
            <a:ext cx="1811337" cy="401638"/>
            <a:chOff x="604838" y="3586167"/>
            <a:chExt cx="2174875" cy="481363"/>
          </a:xfrm>
        </p:grpSpPr>
        <p:grpSp>
          <p:nvGrpSpPr>
            <p:cNvPr id="18452" name="Group 24"/>
            <p:cNvGrpSpPr>
              <a:grpSpLocks/>
            </p:cNvGrpSpPr>
            <p:nvPr/>
          </p:nvGrpSpPr>
          <p:grpSpPr bwMode="auto">
            <a:xfrm>
              <a:off x="604838" y="3586167"/>
              <a:ext cx="2174875" cy="474663"/>
              <a:chOff x="381" y="2259"/>
              <a:chExt cx="1370" cy="299"/>
            </a:xfrm>
          </p:grpSpPr>
          <p:sp>
            <p:nvSpPr>
              <p:cNvPr id="18454" name="AutoShape 26"/>
              <p:cNvSpPr>
                <a:spLocks noChangeArrowheads="1"/>
              </p:cNvSpPr>
              <p:nvPr/>
            </p:nvSpPr>
            <p:spPr bwMode="auto">
              <a:xfrm>
                <a:off x="381" y="2259"/>
                <a:ext cx="1370" cy="2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73E6"/>
                  </a:gs>
                  <a:gs pos="100000">
                    <a:srgbClr val="0051A2"/>
                  </a:gs>
                </a:gsLst>
                <a:lin ang="5400000" scaled="1"/>
              </a:gradFill>
              <a:ln w="12700">
                <a:solidFill>
                  <a:srgbClr val="00458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9pPr>
              </a:lstStyle>
              <a:p>
                <a:endParaRPr lang="zh-CN" altLang="en-US" b="1"/>
              </a:p>
            </p:txBody>
          </p:sp>
          <p:sp>
            <p:nvSpPr>
              <p:cNvPr id="18455" name="AutoShape 28"/>
              <p:cNvSpPr>
                <a:spLocks noChangeArrowheads="1"/>
              </p:cNvSpPr>
              <p:nvPr/>
            </p:nvSpPr>
            <p:spPr bwMode="auto">
              <a:xfrm>
                <a:off x="453" y="2272"/>
                <a:ext cx="1225" cy="6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43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9pPr>
              </a:lstStyle>
              <a:p>
                <a:endParaRPr lang="zh-CN" altLang="en-US" b="1"/>
              </a:p>
            </p:txBody>
          </p:sp>
        </p:grpSp>
        <p:sp>
          <p:nvSpPr>
            <p:cNvPr id="18453" name="Rectangle 30"/>
            <p:cNvSpPr>
              <a:spLocks noChangeArrowheads="1"/>
            </p:cNvSpPr>
            <p:nvPr/>
          </p:nvSpPr>
          <p:spPr bwMode="auto">
            <a:xfrm>
              <a:off x="952501" y="3587399"/>
              <a:ext cx="1460400" cy="48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r>
                <a:rPr lang="zh-CN" altLang="en-US" sz="2000" b="1">
                  <a:solidFill>
                    <a:schemeClr val="bg1"/>
                  </a:solidFill>
                </a:rPr>
                <a:t>智能侦测</a:t>
              </a:r>
              <a:endParaRPr lang="en-GB" altLang="zh-CN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8436" name="Freeform 35"/>
          <p:cNvSpPr>
            <a:spLocks noEditPoints="1"/>
          </p:cNvSpPr>
          <p:nvPr/>
        </p:nvSpPr>
        <p:spPr bwMode="auto">
          <a:xfrm>
            <a:off x="720725" y="5270500"/>
            <a:ext cx="479425" cy="17463"/>
          </a:xfrm>
          <a:custGeom>
            <a:avLst/>
            <a:gdLst>
              <a:gd name="T0" fmla="*/ 2147483646 w 193"/>
              <a:gd name="T1" fmla="*/ 0 h 7"/>
              <a:gd name="T2" fmla="*/ 2147483646 w 193"/>
              <a:gd name="T3" fmla="*/ 73549167 h 7"/>
              <a:gd name="T4" fmla="*/ 2147483646 w 193"/>
              <a:gd name="T5" fmla="*/ 171616385 h 7"/>
              <a:gd name="T6" fmla="*/ 2147483646 w 193"/>
              <a:gd name="T7" fmla="*/ 171616385 h 7"/>
              <a:gd name="T8" fmla="*/ 2147483646 w 193"/>
              <a:gd name="T9" fmla="*/ 171616385 h 7"/>
              <a:gd name="T10" fmla="*/ 2147483646 w 193"/>
              <a:gd name="T11" fmla="*/ 73549167 h 7"/>
              <a:gd name="T12" fmla="*/ 2147483646 w 193"/>
              <a:gd name="T13" fmla="*/ 0 h 7"/>
              <a:gd name="T14" fmla="*/ 2147483646 w 193"/>
              <a:gd name="T15" fmla="*/ 0 h 7"/>
              <a:gd name="T16" fmla="*/ 0 w 193"/>
              <a:gd name="T17" fmla="*/ 0 h 7"/>
              <a:gd name="T18" fmla="*/ 24654369 w 193"/>
              <a:gd name="T19" fmla="*/ 73549167 h 7"/>
              <a:gd name="T20" fmla="*/ 178748519 w 193"/>
              <a:gd name="T21" fmla="*/ 147100828 h 7"/>
              <a:gd name="T22" fmla="*/ 2147483646 w 193"/>
              <a:gd name="T23" fmla="*/ 171616385 h 7"/>
              <a:gd name="T24" fmla="*/ 2147483646 w 193"/>
              <a:gd name="T25" fmla="*/ 171616385 h 7"/>
              <a:gd name="T26" fmla="*/ 178748519 w 193"/>
              <a:gd name="T27" fmla="*/ 147100828 h 7"/>
              <a:gd name="T28" fmla="*/ 24654369 w 193"/>
              <a:gd name="T29" fmla="*/ 73549167 h 7"/>
              <a:gd name="T30" fmla="*/ 0 w 193"/>
              <a:gd name="T31" fmla="*/ 0 h 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93" h="7">
                <a:moveTo>
                  <a:pt x="193" y="0"/>
                </a:moveTo>
                <a:cubicBezTo>
                  <a:pt x="193" y="1"/>
                  <a:pt x="193" y="2"/>
                  <a:pt x="192" y="3"/>
                </a:cubicBezTo>
                <a:cubicBezTo>
                  <a:pt x="191" y="6"/>
                  <a:pt x="189" y="6"/>
                  <a:pt x="187" y="7"/>
                </a:cubicBezTo>
                <a:cubicBezTo>
                  <a:pt x="186" y="7"/>
                  <a:pt x="177" y="7"/>
                  <a:pt x="165" y="7"/>
                </a:cubicBezTo>
                <a:cubicBezTo>
                  <a:pt x="177" y="7"/>
                  <a:pt x="186" y="7"/>
                  <a:pt x="187" y="7"/>
                </a:cubicBezTo>
                <a:cubicBezTo>
                  <a:pt x="189" y="6"/>
                  <a:pt x="191" y="6"/>
                  <a:pt x="192" y="3"/>
                </a:cubicBezTo>
                <a:cubicBezTo>
                  <a:pt x="193" y="2"/>
                  <a:pt x="193" y="1"/>
                  <a:pt x="193" y="0"/>
                </a:cubicBezTo>
                <a:cubicBezTo>
                  <a:pt x="193" y="0"/>
                  <a:pt x="193" y="0"/>
                  <a:pt x="193" y="0"/>
                </a:cubicBezTo>
                <a:moveTo>
                  <a:pt x="0" y="0"/>
                </a:moveTo>
                <a:cubicBezTo>
                  <a:pt x="0" y="1"/>
                  <a:pt x="1" y="2"/>
                  <a:pt x="1" y="3"/>
                </a:cubicBezTo>
                <a:cubicBezTo>
                  <a:pt x="2" y="5"/>
                  <a:pt x="5" y="6"/>
                  <a:pt x="7" y="6"/>
                </a:cubicBezTo>
                <a:cubicBezTo>
                  <a:pt x="43" y="6"/>
                  <a:pt x="123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23" y="7"/>
                  <a:pt x="43" y="6"/>
                  <a:pt x="7" y="6"/>
                </a:cubicBezTo>
                <a:cubicBezTo>
                  <a:pt x="5" y="6"/>
                  <a:pt x="2" y="5"/>
                  <a:pt x="1" y="3"/>
                </a:cubicBezTo>
                <a:cubicBezTo>
                  <a:pt x="1" y="2"/>
                  <a:pt x="0" y="1"/>
                  <a:pt x="0" y="0"/>
                </a:cubicBezTo>
              </a:path>
            </a:pathLst>
          </a:custGeom>
          <a:solidFill>
            <a:srgbClr val="F09F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1" name="组合 120"/>
          <p:cNvGrpSpPr/>
          <p:nvPr/>
        </p:nvGrpSpPr>
        <p:grpSpPr>
          <a:xfrm>
            <a:off x="197405" y="4169075"/>
            <a:ext cx="1632376" cy="395553"/>
            <a:chOff x="236885" y="4610521"/>
            <a:chExt cx="1958851" cy="474663"/>
          </a:xfrm>
          <a:scene3d>
            <a:camera prst="perspectiveContrastingLeftFacing"/>
            <a:lightRig rig="threePt" dir="t"/>
          </a:scene3d>
        </p:grpSpPr>
        <p:grpSp>
          <p:nvGrpSpPr>
            <p:cNvPr id="107" name="Group 24"/>
            <p:cNvGrpSpPr>
              <a:grpSpLocks/>
            </p:cNvGrpSpPr>
            <p:nvPr/>
          </p:nvGrpSpPr>
          <p:grpSpPr bwMode="auto">
            <a:xfrm>
              <a:off x="236885" y="4610521"/>
              <a:ext cx="1958851" cy="474663"/>
              <a:chOff x="381" y="2259"/>
              <a:chExt cx="1370" cy="299"/>
            </a:xfrm>
          </p:grpSpPr>
          <p:sp>
            <p:nvSpPr>
              <p:cNvPr id="109" name="AutoShape 26"/>
              <p:cNvSpPr>
                <a:spLocks noChangeArrowheads="1"/>
              </p:cNvSpPr>
              <p:nvPr/>
            </p:nvSpPr>
            <p:spPr bwMode="auto">
              <a:xfrm>
                <a:off x="381" y="2259"/>
                <a:ext cx="1370" cy="2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73E6"/>
                  </a:gs>
                  <a:gs pos="100000">
                    <a:srgbClr val="0051A2"/>
                  </a:gs>
                </a:gsLst>
                <a:lin ang="5400000" scaled="1"/>
              </a:gradFill>
              <a:ln w="12700">
                <a:solidFill>
                  <a:srgbClr val="00458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00"/>
              </a:p>
            </p:txBody>
          </p:sp>
          <p:sp>
            <p:nvSpPr>
              <p:cNvPr id="110" name="AutoShape 28"/>
              <p:cNvSpPr>
                <a:spLocks noChangeArrowheads="1"/>
              </p:cNvSpPr>
              <p:nvPr/>
            </p:nvSpPr>
            <p:spPr bwMode="auto">
              <a:xfrm>
                <a:off x="453" y="2272"/>
                <a:ext cx="1225" cy="6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43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600"/>
              </a:p>
            </p:txBody>
          </p:sp>
        </p:grpSp>
        <p:sp>
          <p:nvSpPr>
            <p:cNvPr id="108" name="Rectangle 30"/>
            <p:cNvSpPr>
              <a:spLocks noChangeArrowheads="1"/>
            </p:cNvSpPr>
            <p:nvPr/>
          </p:nvSpPr>
          <p:spPr bwMode="auto">
            <a:xfrm>
              <a:off x="479704" y="4620987"/>
              <a:ext cx="1415772" cy="44319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智能</a:t>
              </a:r>
              <a:r>
                <a:rPr lang="zh-CN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编码</a:t>
              </a:r>
              <a:endParaRPr lang="en-GB" altLang="zh-CN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778025" y="4221783"/>
            <a:ext cx="1632376" cy="401136"/>
            <a:chOff x="604838" y="3586167"/>
            <a:chExt cx="2174875" cy="481363"/>
          </a:xfrm>
          <a:scene3d>
            <a:camera prst="perspectiveContrastingRightFacing"/>
            <a:lightRig rig="threePt" dir="t"/>
          </a:scene3d>
        </p:grpSpPr>
        <p:grpSp>
          <p:nvGrpSpPr>
            <p:cNvPr id="112" name="Group 24"/>
            <p:cNvGrpSpPr>
              <a:grpSpLocks/>
            </p:cNvGrpSpPr>
            <p:nvPr/>
          </p:nvGrpSpPr>
          <p:grpSpPr bwMode="auto">
            <a:xfrm>
              <a:off x="604838" y="3586167"/>
              <a:ext cx="2174875" cy="474663"/>
              <a:chOff x="381" y="2259"/>
              <a:chExt cx="1370" cy="299"/>
            </a:xfrm>
          </p:grpSpPr>
          <p:sp>
            <p:nvSpPr>
              <p:cNvPr id="114" name="AutoShape 26"/>
              <p:cNvSpPr>
                <a:spLocks noChangeArrowheads="1"/>
              </p:cNvSpPr>
              <p:nvPr/>
            </p:nvSpPr>
            <p:spPr bwMode="auto">
              <a:xfrm>
                <a:off x="381" y="2259"/>
                <a:ext cx="1370" cy="29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73E6"/>
                  </a:gs>
                  <a:gs pos="100000">
                    <a:srgbClr val="0051A2"/>
                  </a:gs>
                </a:gsLst>
                <a:lin ang="5400000" scaled="1"/>
              </a:gradFill>
              <a:ln w="12700">
                <a:solidFill>
                  <a:srgbClr val="00458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/>
              </a:p>
            </p:txBody>
          </p:sp>
          <p:sp>
            <p:nvSpPr>
              <p:cNvPr id="115" name="AutoShape 28"/>
              <p:cNvSpPr>
                <a:spLocks noChangeArrowheads="1"/>
              </p:cNvSpPr>
              <p:nvPr/>
            </p:nvSpPr>
            <p:spPr bwMode="auto">
              <a:xfrm>
                <a:off x="453" y="2272"/>
                <a:ext cx="1225" cy="6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43999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/>
              </a:p>
            </p:txBody>
          </p:sp>
        </p:grpSp>
        <p:sp>
          <p:nvSpPr>
            <p:cNvPr id="113" name="Rectangle 30"/>
            <p:cNvSpPr>
              <a:spLocks noChangeArrowheads="1"/>
            </p:cNvSpPr>
            <p:nvPr/>
          </p:nvSpPr>
          <p:spPr bwMode="auto">
            <a:xfrm>
              <a:off x="952501" y="3587399"/>
              <a:ext cx="1621454" cy="48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智能控制</a:t>
              </a:r>
              <a:endParaRPr lang="en-GB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43283" y="3759860"/>
            <a:ext cx="1206510" cy="400110"/>
          </a:xfrm>
          <a:prstGeom prst="rect">
            <a:avLst/>
          </a:prstGeom>
          <a:noFill/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zh-CN" altLang="en-US" sz="2000" dirty="0">
                <a:latin typeface="+mj-ea"/>
                <a:ea typeface="+mj-ea"/>
              </a:rPr>
              <a:t>低码率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67719" y="3469637"/>
            <a:ext cx="1206510" cy="387350"/>
          </a:xfrm>
          <a:prstGeom prst="rect">
            <a:avLst/>
          </a:prstGeom>
          <a:noFill/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en-US" altLang="zh-CN" sz="1917" dirty="0">
                <a:latin typeface="+mj-ea"/>
                <a:ea typeface="+mj-ea"/>
              </a:rPr>
              <a:t>ROI</a:t>
            </a:r>
            <a:endParaRPr lang="zh-CN" altLang="en-US" sz="1917" dirty="0">
              <a:latin typeface="+mj-ea"/>
              <a:ea typeface="+mj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556403" y="3179413"/>
            <a:ext cx="1206510" cy="374398"/>
          </a:xfrm>
          <a:prstGeom prst="rect">
            <a:avLst/>
          </a:prstGeom>
          <a:noFill/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en-US" altLang="zh-CN" sz="1833" dirty="0">
                <a:latin typeface="+mj-ea"/>
                <a:ea typeface="+mj-ea"/>
              </a:rPr>
              <a:t>SVC</a:t>
            </a:r>
            <a:endParaRPr lang="zh-CN" altLang="en-US" sz="1833" dirty="0">
              <a:latin typeface="+mj-ea"/>
              <a:ea typeface="+mj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50517" y="2889189"/>
            <a:ext cx="1206510" cy="361637"/>
          </a:xfrm>
          <a:prstGeom prst="rect">
            <a:avLst/>
          </a:prstGeom>
          <a:noFill/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zh-CN" altLang="en-US" sz="1750" dirty="0">
                <a:latin typeface="+mj-ea"/>
                <a:ea typeface="+mj-ea"/>
              </a:rPr>
              <a:t>三码流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303457" y="2598964"/>
            <a:ext cx="1206510" cy="348878"/>
          </a:xfrm>
          <a:prstGeom prst="rect">
            <a:avLst/>
          </a:prstGeom>
          <a:noFill/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1667" b="1" dirty="0">
                <a:latin typeface="+mj-ea"/>
                <a:ea typeface="+mj-ea"/>
              </a:rPr>
              <a:t>低延时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66174" y="4481514"/>
            <a:ext cx="1206231" cy="40011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>
              <a:rot lat="20699994" lon="2159996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/>
              <a:t>行为侦测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266174" y="3943673"/>
            <a:ext cx="1206231" cy="37439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>
              <a:rot lat="20699994" lon="2159996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33" b="1" dirty="0"/>
              <a:t>人脸侦测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66174" y="3444302"/>
            <a:ext cx="1206231" cy="34887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Below">
              <a:rot lat="20699994" lon="2159996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67" b="1" dirty="0"/>
              <a:t>音频侦测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66174" y="2970579"/>
            <a:ext cx="1206231" cy="36933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Below">
              <a:rot lat="20699994" lon="2159996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/>
              <a:t>场景侦测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220342" y="3681292"/>
            <a:ext cx="2103077" cy="40011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zh-CN" altLang="en-US" sz="2000" dirty="0">
                <a:latin typeface="+mj-ea"/>
                <a:ea typeface="+mj-ea"/>
              </a:rPr>
              <a:t>智能</a:t>
            </a:r>
            <a:r>
              <a:rPr lang="en-US" altLang="zh-CN" sz="2000" dirty="0">
                <a:latin typeface="+mj-ea"/>
                <a:ea typeface="+mj-ea"/>
              </a:rPr>
              <a:t>smart IR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619626" y="3120509"/>
            <a:ext cx="2231348" cy="348878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en-US" altLang="zh-CN" sz="1667" dirty="0">
                <a:latin typeface="+mj-ea"/>
                <a:ea typeface="+mj-ea"/>
              </a:rPr>
              <a:t>ABF</a:t>
            </a:r>
            <a:r>
              <a:rPr lang="zh-CN" altLang="en-US" sz="1667" dirty="0">
                <a:latin typeface="+mj-ea"/>
                <a:ea typeface="+mj-ea"/>
              </a:rPr>
              <a:t>自动背焦调节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117425" y="2636671"/>
            <a:ext cx="1312756" cy="646331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>
            <a:spAutoFit/>
            <a:scene3d>
              <a:camera prst="perspectiveContrastingLeftFacing"/>
              <a:lightRig rig="threePt" dir="t"/>
            </a:scene3d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defRPr/>
            </a:pPr>
            <a:r>
              <a:rPr lang="en-US" altLang="zh-CN" dirty="0" smtClean="0">
                <a:latin typeface="+mj-ea"/>
                <a:ea typeface="+mj-ea"/>
              </a:rPr>
              <a:t>AF</a:t>
            </a:r>
            <a:r>
              <a:rPr lang="zh-CN" altLang="en-US" dirty="0" smtClean="0">
                <a:latin typeface="+mj-ea"/>
                <a:ea typeface="+mj-ea"/>
              </a:rPr>
              <a:t>自动对焦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8451" name="图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523875"/>
            <a:ext cx="4486275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实例场景 基础建设巡检、抢修</a:t>
            </a:r>
            <a:endParaRPr lang="zh-CN" altLang="en-US" dirty="0"/>
          </a:p>
        </p:txBody>
      </p:sp>
      <p:pic>
        <p:nvPicPr>
          <p:cNvPr id="5" name="Picture 3" descr="C:\Users\xubinyf1\Desktop\W02009121133850779115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7" y="1259373"/>
            <a:ext cx="4380487" cy="2858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4770438" y="1717675"/>
            <a:ext cx="2632075" cy="2016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39" indent="-285739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sz="1667" dirty="0">
                <a:latin typeface="+mj-ea"/>
                <a:ea typeface="+mj-ea"/>
              </a:rPr>
              <a:t>巡检</a:t>
            </a:r>
            <a:endParaRPr lang="en-US" altLang="zh-CN" sz="1667" dirty="0">
              <a:latin typeface="+mj-ea"/>
              <a:ea typeface="+mj-ea"/>
            </a:endParaRPr>
          </a:p>
          <a:p>
            <a:pPr marL="666723" lvl="1" indent="-285739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67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巡检现场照片上传</a:t>
            </a:r>
            <a:endParaRPr lang="en-US" altLang="zh-CN" sz="1667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  <a:p>
            <a:pPr marL="666723" lvl="1" indent="-285739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67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巡检位置信息上传</a:t>
            </a:r>
            <a:endParaRPr lang="en-US" altLang="zh-CN" sz="1667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  <a:p>
            <a:pPr marL="666723" lvl="1" indent="-285739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67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突发情况及时处理</a:t>
            </a:r>
            <a:endParaRPr lang="en-US" altLang="zh-CN" sz="1667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  <a:p>
            <a:pPr marL="666723" lvl="1" indent="-285739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67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所有资料集中存储</a:t>
            </a:r>
            <a:endParaRPr lang="en-US" altLang="zh-CN" sz="1667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应用场景 </a:t>
            </a:r>
            <a:r>
              <a:rPr lang="zh-CN" altLang="en-US" dirty="0"/>
              <a:t>警用</a:t>
            </a:r>
            <a:r>
              <a:rPr lang="zh-CN" altLang="en-US" dirty="0" smtClean="0"/>
              <a:t>执法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0575" y="877888"/>
            <a:ext cx="4019550" cy="48952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8115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zh-CN" altLang="en-US" dirty="0">
                <a:latin typeface="+mj-ea"/>
                <a:ea typeface="+mj-ea"/>
              </a:rPr>
              <a:t>警用执法</a:t>
            </a:r>
            <a:endParaRPr lang="en-US" altLang="zh-CN" dirty="0">
              <a:latin typeface="+mj-ea"/>
              <a:ea typeface="+mj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+mn-ea"/>
                <a:ea typeface="+mn-ea"/>
              </a:rPr>
              <a:t>现场执法</a:t>
            </a:r>
            <a:r>
              <a:rPr lang="en-US" altLang="zh-CN" sz="1600" dirty="0">
                <a:latin typeface="+mn-ea"/>
                <a:ea typeface="+mn-ea"/>
              </a:rPr>
              <a:t>1080P</a:t>
            </a:r>
            <a:r>
              <a:rPr lang="zh-CN" altLang="en-US" sz="1600" dirty="0">
                <a:latin typeface="+mn-ea"/>
                <a:ea typeface="+mn-ea"/>
              </a:rPr>
              <a:t>录像，留存记录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+mn-ea"/>
                <a:ea typeface="+mn-ea"/>
              </a:rPr>
              <a:t>支持双卡双模和移动</a:t>
            </a:r>
            <a:r>
              <a:rPr lang="en-US" altLang="zh-CN" sz="1600" dirty="0">
                <a:latin typeface="+mn-ea"/>
                <a:ea typeface="+mn-ea"/>
              </a:rPr>
              <a:t>4G LTE</a:t>
            </a:r>
            <a:r>
              <a:rPr lang="zh-CN" altLang="en-US" sz="1600" dirty="0">
                <a:latin typeface="+mn-ea"/>
                <a:ea typeface="+mn-ea"/>
              </a:rPr>
              <a:t>网络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en-US" altLang="zh-CN" sz="1600" dirty="0">
                <a:latin typeface="+mn-ea"/>
                <a:ea typeface="+mn-ea"/>
              </a:rPr>
              <a:t>GPS</a:t>
            </a:r>
            <a:r>
              <a:rPr lang="zh-CN" altLang="en-US" sz="1600" dirty="0">
                <a:latin typeface="+mn-ea"/>
                <a:ea typeface="+mn-ea"/>
              </a:rPr>
              <a:t>全球定位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+mn-ea"/>
                <a:ea typeface="+mn-ea"/>
              </a:rPr>
              <a:t>接处警智能调度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+mn-ea"/>
                <a:ea typeface="+mn-ea"/>
              </a:rPr>
              <a:t>现场视音频后台实时预览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+mn-ea"/>
                <a:ea typeface="+mn-ea"/>
              </a:rPr>
              <a:t>报警信息一键上传联动</a:t>
            </a:r>
            <a:endParaRPr lang="en-US" altLang="zh-CN" sz="1600" dirty="0"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集群语音对讲（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PTT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身份证信息稽查（预留）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车牌智能识别（预留）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接蓝牙打印机，现场罚单打印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黑名单比对（需与警务系统对接）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19100" lvl="1" indent="-238115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endParaRPr lang="en-US" altLang="zh-CN" sz="1667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3" y="1177313"/>
            <a:ext cx="2556232" cy="2220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/>
          <a:stretch>
            <a:fillRect/>
          </a:stretch>
        </p:blipFill>
        <p:spPr>
          <a:xfrm>
            <a:off x="689653" y="3517573"/>
            <a:ext cx="2580287" cy="2040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车载取证产品形态</a:t>
            </a:r>
            <a:endParaRPr lang="zh-CN" altLang="en-US" dirty="0"/>
          </a:p>
        </p:txBody>
      </p:sp>
      <p:pic>
        <p:nvPicPr>
          <p:cNvPr id="1290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 b="4349"/>
          <a:stretch>
            <a:fillRect/>
          </a:stretch>
        </p:blipFill>
        <p:spPr bwMode="auto">
          <a:xfrm>
            <a:off x="195262" y="1057300"/>
            <a:ext cx="724428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z="2667" dirty="0" smtClean="0"/>
              <a:t>智能分析系统</a:t>
            </a:r>
            <a:endParaRPr lang="zh-CN" altLang="en-US" sz="2667" dirty="0"/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indent="-285739">
              <a:defRPr/>
            </a:pPr>
            <a:r>
              <a:rPr lang="zh-CN" altLang="en-US" sz="2667" dirty="0"/>
              <a:t>车</a:t>
            </a:r>
            <a:r>
              <a:rPr lang="zh-CN" altLang="en-US" sz="2667" dirty="0" smtClean="0"/>
              <a:t>牌识别</a:t>
            </a:r>
            <a:endParaRPr lang="en-US" altLang="zh-CN" sz="2667" dirty="0" smtClean="0"/>
          </a:p>
          <a:p>
            <a:pPr marL="285739" indent="-285739">
              <a:defRPr/>
            </a:pPr>
            <a:r>
              <a:rPr lang="zh-CN" altLang="en-US" sz="2667" dirty="0"/>
              <a:t>人脸识别</a:t>
            </a:r>
            <a:endParaRPr lang="en-US" altLang="zh-CN" sz="2667" dirty="0"/>
          </a:p>
          <a:p>
            <a:pPr marL="285739" indent="-285739">
              <a:defRPr/>
            </a:pPr>
            <a:r>
              <a:rPr lang="zh-CN" altLang="en-US" sz="2667" dirty="0"/>
              <a:t>智能跟踪</a:t>
            </a:r>
            <a:endParaRPr lang="en-US" altLang="zh-CN" sz="2667" dirty="0"/>
          </a:p>
          <a:p>
            <a:pPr marL="285739" indent="-285739">
              <a:defRPr/>
            </a:pPr>
            <a:r>
              <a:rPr lang="zh-CN" altLang="en-US" sz="2667" dirty="0" smtClean="0"/>
              <a:t>行为分析</a:t>
            </a:r>
            <a:endParaRPr lang="en-US" altLang="zh-CN" sz="2667" dirty="0" smtClean="0"/>
          </a:p>
          <a:p>
            <a:pPr marL="285739" indent="-285739">
              <a:defRPr/>
            </a:pPr>
            <a:r>
              <a:rPr lang="zh-CN" altLang="en-US" sz="2667" dirty="0"/>
              <a:t>客流统计分析</a:t>
            </a:r>
            <a:endParaRPr lang="en-US" altLang="zh-CN" sz="2667" dirty="0"/>
          </a:p>
          <a:p>
            <a:pPr marL="285739" indent="-285739">
              <a:defRPr/>
            </a:pPr>
            <a:r>
              <a:rPr lang="zh-CN" altLang="en-US" sz="2667" dirty="0"/>
              <a:t>视</a:t>
            </a:r>
            <a:r>
              <a:rPr lang="zh-CN" altLang="en-US" sz="2667" dirty="0" smtClean="0"/>
              <a:t>频质量诊断</a:t>
            </a:r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4163" indent="-284163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17538" indent="-236538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50913" indent="-188913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1913" indent="-188913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712913" indent="-188913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70113" indent="-188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627313" indent="-188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84513" indent="-188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41713" indent="-1889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05A057-C019-4B56-A8E8-3DB152A188D7}" type="slidenum">
              <a:rPr lang="en-US" altLang="zh-CN" sz="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海康威视视频分析核心技术</a:t>
            </a:r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3088" y="5497513"/>
            <a:ext cx="668337" cy="120650"/>
          </a:xfrm>
        </p:spPr>
        <p:txBody>
          <a:bodyPr/>
          <a:lstStyle/>
          <a:p>
            <a:pPr>
              <a:defRPr/>
            </a:pPr>
            <a:fld id="{FDE027DA-FA26-4711-B7D1-A744EAA9AD6B}" type="slidenum">
              <a:rPr lang="en-US" altLang="zh-CN" smtClean="0">
                <a:latin typeface="Arial" charset="0"/>
                <a:ea typeface="宋体" charset="-122"/>
              </a:rPr>
              <a:pPr>
                <a:defRPr/>
              </a:pPr>
              <a:t>74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133124" name="Oval 31"/>
          <p:cNvSpPr>
            <a:spLocks noChangeArrowheads="1"/>
          </p:cNvSpPr>
          <p:nvPr/>
        </p:nvSpPr>
        <p:spPr bwMode="gray">
          <a:xfrm>
            <a:off x="2549525" y="2060575"/>
            <a:ext cx="2503488" cy="2595563"/>
          </a:xfrm>
          <a:prstGeom prst="ellips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133125" name="组合 20"/>
          <p:cNvGrpSpPr>
            <a:grpSpLocks/>
          </p:cNvGrpSpPr>
          <p:nvPr/>
        </p:nvGrpSpPr>
        <p:grpSpPr bwMode="auto">
          <a:xfrm>
            <a:off x="630238" y="3175000"/>
            <a:ext cx="2398712" cy="1765300"/>
            <a:chOff x="755576" y="951111"/>
            <a:chExt cx="2880320" cy="211784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755576" y="1358579"/>
              <a:ext cx="2880320" cy="1710381"/>
            </a:xfrm>
            <a:prstGeom prst="round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3417" y="951111"/>
              <a:ext cx="1460176" cy="479944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基于车辆</a:t>
              </a:r>
            </a:p>
          </p:txBody>
        </p:sp>
        <p:grpSp>
          <p:nvGrpSpPr>
            <p:cNvPr id="133178" name="组合 23"/>
            <p:cNvGrpSpPr>
              <a:grpSpLocks/>
            </p:cNvGrpSpPr>
            <p:nvPr/>
          </p:nvGrpSpPr>
          <p:grpSpPr bwMode="auto">
            <a:xfrm>
              <a:off x="755576" y="1628800"/>
              <a:ext cx="2839606" cy="480374"/>
              <a:chOff x="755576" y="1556792"/>
              <a:chExt cx="2839606" cy="480374"/>
            </a:xfrm>
          </p:grpSpPr>
          <p:sp>
            <p:nvSpPr>
              <p:cNvPr id="28" name="矩形 27"/>
              <p:cNvSpPr/>
              <p:nvPr/>
            </p:nvSpPr>
            <p:spPr bwMode="auto">
              <a:xfrm>
                <a:off x="755576" y="1556792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100000">
                    <a:srgbClr val="92D050">
                      <a:alpha val="26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00604" y="1557120"/>
                <a:ext cx="2079702" cy="4799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车牌识别技术</a:t>
                </a:r>
              </a:p>
            </p:txBody>
          </p:sp>
        </p:grpSp>
        <p:grpSp>
          <p:nvGrpSpPr>
            <p:cNvPr id="133179" name="组合 24"/>
            <p:cNvGrpSpPr>
              <a:grpSpLocks/>
            </p:cNvGrpSpPr>
            <p:nvPr/>
          </p:nvGrpSpPr>
          <p:grpSpPr bwMode="auto">
            <a:xfrm>
              <a:off x="755576" y="2395571"/>
              <a:ext cx="2839606" cy="505812"/>
              <a:chOff x="755576" y="1819507"/>
              <a:chExt cx="2839606" cy="505812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755576" y="1819507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100000">
                    <a:srgbClr val="92D050">
                      <a:alpha val="26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00604" y="1843448"/>
                <a:ext cx="2079702" cy="48184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车辆特征提取</a:t>
                </a:r>
              </a:p>
            </p:txBody>
          </p:sp>
        </p:grpSp>
      </p:grpSp>
      <p:grpSp>
        <p:nvGrpSpPr>
          <p:cNvPr id="133126" name="组合 29"/>
          <p:cNvGrpSpPr>
            <a:grpSpLocks/>
          </p:cNvGrpSpPr>
          <p:nvPr/>
        </p:nvGrpSpPr>
        <p:grpSpPr bwMode="auto">
          <a:xfrm>
            <a:off x="630238" y="1195388"/>
            <a:ext cx="2398712" cy="1763712"/>
            <a:chOff x="755576" y="951111"/>
            <a:chExt cx="2880320" cy="2117849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55576" y="1358579"/>
              <a:ext cx="2880320" cy="1710381"/>
            </a:xfrm>
            <a:prstGeom prst="round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43417" y="951111"/>
              <a:ext cx="1460176" cy="480376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基于人体</a:t>
              </a:r>
            </a:p>
          </p:txBody>
        </p:sp>
        <p:grpSp>
          <p:nvGrpSpPr>
            <p:cNvPr id="133164" name="组合 32"/>
            <p:cNvGrpSpPr>
              <a:grpSpLocks/>
            </p:cNvGrpSpPr>
            <p:nvPr/>
          </p:nvGrpSpPr>
          <p:grpSpPr bwMode="auto">
            <a:xfrm>
              <a:off x="755576" y="1628800"/>
              <a:ext cx="2839606" cy="480372"/>
              <a:chOff x="755576" y="1556792"/>
              <a:chExt cx="2839606" cy="480372"/>
            </a:xfrm>
          </p:grpSpPr>
          <p:sp>
            <p:nvSpPr>
              <p:cNvPr id="37" name="矩形 36"/>
              <p:cNvSpPr/>
              <p:nvPr/>
            </p:nvSpPr>
            <p:spPr bwMode="auto">
              <a:xfrm>
                <a:off x="755576" y="1556792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100000">
                    <a:srgbClr val="92D050">
                      <a:alpha val="27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00604" y="1557730"/>
                <a:ext cx="2079702" cy="480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人脸识别技术</a:t>
                </a:r>
              </a:p>
            </p:txBody>
          </p:sp>
        </p:grpSp>
        <p:grpSp>
          <p:nvGrpSpPr>
            <p:cNvPr id="133165" name="组合 33"/>
            <p:cNvGrpSpPr>
              <a:grpSpLocks/>
            </p:cNvGrpSpPr>
            <p:nvPr/>
          </p:nvGrpSpPr>
          <p:grpSpPr bwMode="auto">
            <a:xfrm>
              <a:off x="755576" y="2395571"/>
              <a:ext cx="2839606" cy="505477"/>
              <a:chOff x="755576" y="1819507"/>
              <a:chExt cx="2839606" cy="505477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755576" y="1819507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/>
                  </a:gs>
                  <a:gs pos="100000">
                    <a:srgbClr val="92D050">
                      <a:alpha val="27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33169" name="TextBox 35"/>
              <p:cNvSpPr txBox="1">
                <a:spLocks noChangeArrowheads="1"/>
              </p:cNvSpPr>
              <p:nvPr/>
            </p:nvSpPr>
            <p:spPr bwMode="auto">
              <a:xfrm>
                <a:off x="1100515" y="1844824"/>
                <a:ext cx="2068686" cy="48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方正瘦金书_GBK"/>
                    <a:cs typeface="方正瘦金书_GBK"/>
                  </a:defRPr>
                </a:lvl9pPr>
              </a:lstStyle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人体特征提取</a:t>
                </a:r>
              </a:p>
            </p:txBody>
          </p:sp>
        </p:grpSp>
      </p:grpSp>
      <p:grpSp>
        <p:nvGrpSpPr>
          <p:cNvPr id="133127" name="组合 38"/>
          <p:cNvGrpSpPr>
            <a:grpSpLocks/>
          </p:cNvGrpSpPr>
          <p:nvPr/>
        </p:nvGrpSpPr>
        <p:grpSpPr bwMode="auto">
          <a:xfrm>
            <a:off x="4649788" y="3355975"/>
            <a:ext cx="2400300" cy="1765300"/>
            <a:chOff x="755576" y="951111"/>
            <a:chExt cx="2880320" cy="2117849"/>
          </a:xfrm>
        </p:grpSpPr>
        <p:sp>
          <p:nvSpPr>
            <p:cNvPr id="40" name="圆角矩形 39"/>
            <p:cNvSpPr/>
            <p:nvPr/>
          </p:nvSpPr>
          <p:spPr bwMode="auto">
            <a:xfrm>
              <a:off x="755576" y="1358579"/>
              <a:ext cx="2880320" cy="1710381"/>
            </a:xfrm>
            <a:prstGeom prst="round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58555" y="951111"/>
              <a:ext cx="1461115" cy="479944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图像分析</a:t>
              </a:r>
            </a:p>
          </p:txBody>
        </p:sp>
        <p:grpSp>
          <p:nvGrpSpPr>
            <p:cNvPr id="133150" name="组合 41"/>
            <p:cNvGrpSpPr>
              <a:grpSpLocks/>
            </p:cNvGrpSpPr>
            <p:nvPr/>
          </p:nvGrpSpPr>
          <p:grpSpPr bwMode="auto">
            <a:xfrm>
              <a:off x="755576" y="1628800"/>
              <a:ext cx="2839606" cy="480372"/>
              <a:chOff x="755576" y="1556792"/>
              <a:chExt cx="2839606" cy="480372"/>
            </a:xfrm>
          </p:grpSpPr>
          <p:sp>
            <p:nvSpPr>
              <p:cNvPr id="46" name="矩形 45"/>
              <p:cNvSpPr/>
              <p:nvPr/>
            </p:nvSpPr>
            <p:spPr bwMode="auto">
              <a:xfrm>
                <a:off x="755576" y="1556792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alpha val="24000"/>
                    </a:srgbClr>
                  </a:gs>
                  <a:gs pos="100000">
                    <a:srgbClr val="C00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72765" y="1557120"/>
                <a:ext cx="2082137" cy="4799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视频质量诊断</a:t>
                </a:r>
              </a:p>
            </p:txBody>
          </p:sp>
        </p:grpSp>
        <p:grpSp>
          <p:nvGrpSpPr>
            <p:cNvPr id="133151" name="组合 42"/>
            <p:cNvGrpSpPr>
              <a:grpSpLocks/>
            </p:cNvGrpSpPr>
            <p:nvPr/>
          </p:nvGrpSpPr>
          <p:grpSpPr bwMode="auto">
            <a:xfrm>
              <a:off x="755576" y="2395571"/>
              <a:ext cx="2839606" cy="505812"/>
              <a:chOff x="755576" y="1819507"/>
              <a:chExt cx="2839606" cy="505812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755576" y="1819507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alpha val="24000"/>
                    </a:srgbClr>
                  </a:gs>
                  <a:gs pos="100000">
                    <a:srgbClr val="C00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72765" y="1843448"/>
                <a:ext cx="2082137" cy="48184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图像增强复原</a:t>
                </a:r>
              </a:p>
            </p:txBody>
          </p:sp>
        </p:grpSp>
      </p:grpSp>
      <p:grpSp>
        <p:nvGrpSpPr>
          <p:cNvPr id="133128" name="组合 47"/>
          <p:cNvGrpSpPr>
            <a:grpSpLocks/>
          </p:cNvGrpSpPr>
          <p:nvPr/>
        </p:nvGrpSpPr>
        <p:grpSpPr bwMode="auto">
          <a:xfrm>
            <a:off x="4633913" y="1177925"/>
            <a:ext cx="2400300" cy="1763713"/>
            <a:chOff x="755576" y="952132"/>
            <a:chExt cx="2880320" cy="2116828"/>
          </a:xfrm>
        </p:grpSpPr>
        <p:sp>
          <p:nvSpPr>
            <p:cNvPr id="49" name="圆角矩形 48"/>
            <p:cNvSpPr/>
            <p:nvPr/>
          </p:nvSpPr>
          <p:spPr bwMode="auto">
            <a:xfrm>
              <a:off x="755576" y="1358579"/>
              <a:ext cx="2880320" cy="1710381"/>
            </a:xfrm>
            <a:prstGeom prst="round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08084" y="952132"/>
              <a:ext cx="1461115" cy="480144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通用技术</a:t>
              </a:r>
            </a:p>
          </p:txBody>
        </p:sp>
        <p:grpSp>
          <p:nvGrpSpPr>
            <p:cNvPr id="133136" name="组合 50"/>
            <p:cNvGrpSpPr>
              <a:grpSpLocks/>
            </p:cNvGrpSpPr>
            <p:nvPr/>
          </p:nvGrpSpPr>
          <p:grpSpPr bwMode="auto">
            <a:xfrm>
              <a:off x="755576" y="1628121"/>
              <a:ext cx="2839606" cy="479929"/>
              <a:chOff x="755576" y="1556113"/>
              <a:chExt cx="2839606" cy="479929"/>
            </a:xfrm>
          </p:grpSpPr>
          <p:sp>
            <p:nvSpPr>
              <p:cNvPr id="55" name="矩形 54"/>
              <p:cNvSpPr/>
              <p:nvPr/>
            </p:nvSpPr>
            <p:spPr bwMode="auto">
              <a:xfrm>
                <a:off x="755576" y="1556792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alpha val="14000"/>
                    </a:srgbClr>
                  </a:gs>
                  <a:gs pos="100000">
                    <a:srgbClr val="C00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64159" y="1556519"/>
                <a:ext cx="2699348" cy="4801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目标检测自动跟踪</a:t>
                </a:r>
              </a:p>
            </p:txBody>
          </p:sp>
        </p:grpSp>
        <p:grpSp>
          <p:nvGrpSpPr>
            <p:cNvPr id="133137" name="组合 51"/>
            <p:cNvGrpSpPr>
              <a:grpSpLocks/>
            </p:cNvGrpSpPr>
            <p:nvPr/>
          </p:nvGrpSpPr>
          <p:grpSpPr bwMode="auto">
            <a:xfrm>
              <a:off x="755576" y="2395571"/>
              <a:ext cx="2839606" cy="505892"/>
              <a:chOff x="755576" y="1819507"/>
              <a:chExt cx="2839606" cy="505892"/>
            </a:xfrm>
          </p:grpSpPr>
          <p:sp>
            <p:nvSpPr>
              <p:cNvPr id="53" name="矩形 52"/>
              <p:cNvSpPr/>
              <p:nvPr/>
            </p:nvSpPr>
            <p:spPr bwMode="auto">
              <a:xfrm>
                <a:off x="755576" y="1819507"/>
                <a:ext cx="2839606" cy="457365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alpha val="14000"/>
                    </a:srgbClr>
                  </a:gs>
                  <a:gs pos="100000">
                    <a:srgbClr val="C00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262299" y="1846987"/>
                <a:ext cx="2080231" cy="4782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异常行为分析</a:t>
                </a:r>
              </a:p>
            </p:txBody>
          </p:sp>
        </p:grpSp>
      </p:grpSp>
      <p:sp>
        <p:nvSpPr>
          <p:cNvPr id="133129" name="Oval 15" descr="p3"/>
          <p:cNvSpPr>
            <a:spLocks noChangeArrowheads="1"/>
          </p:cNvSpPr>
          <p:nvPr/>
        </p:nvSpPr>
        <p:spPr bwMode="gray">
          <a:xfrm>
            <a:off x="2624138" y="2147888"/>
            <a:ext cx="2344737" cy="2433637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698750" y="3048000"/>
            <a:ext cx="224313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核心技术</a:t>
            </a:r>
          </a:p>
        </p:txBody>
      </p:sp>
      <p:sp>
        <p:nvSpPr>
          <p:cNvPr id="133131" name="矩形 29"/>
          <p:cNvSpPr>
            <a:spLocks noChangeArrowheads="1"/>
          </p:cNvSpPr>
          <p:nvPr/>
        </p:nvSpPr>
        <p:spPr bwMode="auto">
          <a:xfrm>
            <a:off x="149225" y="877888"/>
            <a:ext cx="7380288" cy="444023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通用技术</a:t>
            </a:r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3088" y="5497513"/>
            <a:ext cx="668337" cy="120650"/>
          </a:xfrm>
        </p:spPr>
        <p:txBody>
          <a:bodyPr/>
          <a:lstStyle/>
          <a:p>
            <a:pPr>
              <a:defRPr/>
            </a:pPr>
            <a:endParaRPr lang="en-US" altLang="zh-CN" dirty="0" smtClean="0">
              <a:latin typeface="Arial" charset="0"/>
              <a:ea typeface="宋体" charset="-122"/>
            </a:endParaRPr>
          </a:p>
        </p:txBody>
      </p:sp>
      <p:grpSp>
        <p:nvGrpSpPr>
          <p:cNvPr id="134148" name="组合 4"/>
          <p:cNvGrpSpPr>
            <a:grpSpLocks/>
          </p:cNvGrpSpPr>
          <p:nvPr/>
        </p:nvGrpSpPr>
        <p:grpSpPr bwMode="auto">
          <a:xfrm>
            <a:off x="455613" y="1266825"/>
            <a:ext cx="6702425" cy="2790825"/>
            <a:chOff x="702245" y="1974638"/>
            <a:chExt cx="8043383" cy="2966530"/>
          </a:xfrm>
        </p:grpSpPr>
        <p:sp>
          <p:nvSpPr>
            <p:cNvPr id="6" name="右箭头 5"/>
            <p:cNvSpPr/>
            <p:nvPr/>
          </p:nvSpPr>
          <p:spPr>
            <a:xfrm>
              <a:off x="3047543" y="2359909"/>
              <a:ext cx="571728" cy="463446"/>
            </a:xfrm>
            <a:prstGeom prst="rightArrow">
              <a:avLst/>
            </a:prstGeom>
            <a:solidFill>
              <a:srgbClr val="CC000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5918019" y="2372915"/>
              <a:ext cx="571728" cy="463446"/>
            </a:xfrm>
            <a:prstGeom prst="rightArrow">
              <a:avLst/>
            </a:prstGeom>
            <a:solidFill>
              <a:srgbClr val="CC000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34165" name="组合 7"/>
            <p:cNvGrpSpPr>
              <a:grpSpLocks/>
            </p:cNvGrpSpPr>
            <p:nvPr/>
          </p:nvGrpSpPr>
          <p:grpSpPr bwMode="auto">
            <a:xfrm>
              <a:off x="702245" y="1974638"/>
              <a:ext cx="2285579" cy="1284553"/>
              <a:chOff x="505970" y="1974638"/>
              <a:chExt cx="3561974" cy="2001920"/>
            </a:xfrm>
          </p:grpSpPr>
          <p:pic>
            <p:nvPicPr>
              <p:cNvPr id="134190" name="图片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970" y="1974638"/>
                <a:ext cx="3561974" cy="2001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>
              <a:xfrm>
                <a:off x="972107" y="2374369"/>
                <a:ext cx="2580091" cy="10308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421561" y="2206061"/>
                <a:ext cx="433479" cy="68112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34166" name="组合 8"/>
            <p:cNvGrpSpPr>
              <a:grpSpLocks/>
            </p:cNvGrpSpPr>
            <p:nvPr/>
          </p:nvGrpSpPr>
          <p:grpSpPr bwMode="auto">
            <a:xfrm>
              <a:off x="3626252" y="1974638"/>
              <a:ext cx="2241892" cy="1260000"/>
              <a:chOff x="3487058" y="1974638"/>
              <a:chExt cx="2241892" cy="1260000"/>
            </a:xfrm>
          </p:grpSpPr>
          <p:pic>
            <p:nvPicPr>
              <p:cNvPr id="134188" name="图片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20856" r="27394" b="30885"/>
              <a:stretch>
                <a:fillRect/>
              </a:stretch>
            </p:blipFill>
            <p:spPr bwMode="auto">
              <a:xfrm>
                <a:off x="3487058" y="1974638"/>
                <a:ext cx="2241892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矩形 25"/>
              <p:cNvSpPr/>
              <p:nvPr/>
            </p:nvSpPr>
            <p:spPr>
              <a:xfrm>
                <a:off x="4257063" y="2224380"/>
                <a:ext cx="436271" cy="68004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34167" name="组合 9"/>
            <p:cNvGrpSpPr>
              <a:grpSpLocks/>
            </p:cNvGrpSpPr>
            <p:nvPr/>
          </p:nvGrpSpPr>
          <p:grpSpPr bwMode="auto">
            <a:xfrm>
              <a:off x="6506573" y="1974638"/>
              <a:ext cx="2239055" cy="1260000"/>
              <a:chOff x="6506573" y="1974638"/>
              <a:chExt cx="2239055" cy="1260000"/>
            </a:xfrm>
          </p:grpSpPr>
          <p:pic>
            <p:nvPicPr>
              <p:cNvPr id="134186" name="图片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10" t="13011" r="34854" b="34853"/>
              <a:stretch>
                <a:fillRect/>
              </a:stretch>
            </p:blipFill>
            <p:spPr bwMode="auto">
              <a:xfrm>
                <a:off x="6506573" y="1974638"/>
                <a:ext cx="2239055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矩形 23"/>
              <p:cNvSpPr/>
              <p:nvPr/>
            </p:nvSpPr>
            <p:spPr>
              <a:xfrm>
                <a:off x="7410144" y="2113009"/>
                <a:ext cx="510570" cy="7964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34168" name="组合 10"/>
            <p:cNvGrpSpPr>
              <a:grpSpLocks/>
            </p:cNvGrpSpPr>
            <p:nvPr/>
          </p:nvGrpSpPr>
          <p:grpSpPr bwMode="auto">
            <a:xfrm>
              <a:off x="6506573" y="3665797"/>
              <a:ext cx="2239054" cy="1260000"/>
              <a:chOff x="6506573" y="3403967"/>
              <a:chExt cx="2239054" cy="1260000"/>
            </a:xfrm>
          </p:grpSpPr>
          <p:pic>
            <p:nvPicPr>
              <p:cNvPr id="134184" name="图片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76" t="16476" r="25653" b="25655"/>
              <a:stretch>
                <a:fillRect/>
              </a:stretch>
            </p:blipFill>
            <p:spPr bwMode="auto">
              <a:xfrm>
                <a:off x="6506573" y="3403967"/>
                <a:ext cx="2239054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矩形 21"/>
              <p:cNvSpPr/>
              <p:nvPr/>
            </p:nvSpPr>
            <p:spPr>
              <a:xfrm>
                <a:off x="7236779" y="3479565"/>
                <a:ext cx="510570" cy="7981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34169" name="组合 11"/>
            <p:cNvGrpSpPr>
              <a:grpSpLocks/>
            </p:cNvGrpSpPr>
            <p:nvPr/>
          </p:nvGrpSpPr>
          <p:grpSpPr bwMode="auto">
            <a:xfrm>
              <a:off x="3626468" y="3669446"/>
              <a:ext cx="2236854" cy="1260000"/>
              <a:chOff x="4180472" y="3403967"/>
              <a:chExt cx="2236854" cy="1260000"/>
            </a:xfrm>
          </p:grpSpPr>
          <p:pic>
            <p:nvPicPr>
              <p:cNvPr id="134182" name="图片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00" t="14819" r="31635" b="36914"/>
              <a:stretch>
                <a:fillRect/>
              </a:stretch>
            </p:blipFill>
            <p:spPr bwMode="auto">
              <a:xfrm>
                <a:off x="4180472" y="3403967"/>
                <a:ext cx="2236854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5005510" y="3479290"/>
                <a:ext cx="510570" cy="7981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34170" name="组合 12"/>
            <p:cNvGrpSpPr>
              <a:grpSpLocks/>
            </p:cNvGrpSpPr>
            <p:nvPr/>
          </p:nvGrpSpPr>
          <p:grpSpPr bwMode="auto">
            <a:xfrm>
              <a:off x="745932" y="3681168"/>
              <a:ext cx="2241892" cy="1260000"/>
              <a:chOff x="4180472" y="4833296"/>
              <a:chExt cx="2241892" cy="1260000"/>
            </a:xfrm>
          </p:grpSpPr>
          <p:pic>
            <p:nvPicPr>
              <p:cNvPr id="134180" name="图片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" t="21941" r="29324" b="16351"/>
              <a:stretch>
                <a:fillRect/>
              </a:stretch>
            </p:blipFill>
            <p:spPr bwMode="auto">
              <a:xfrm>
                <a:off x="4180472" y="4833296"/>
                <a:ext cx="2241892" cy="12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5144589" y="4927271"/>
                <a:ext cx="436271" cy="6800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4" name="右箭头 13"/>
            <p:cNvSpPr/>
            <p:nvPr/>
          </p:nvSpPr>
          <p:spPr>
            <a:xfrm rot="5400000" flipV="1">
              <a:off x="7314823" y="3210423"/>
              <a:ext cx="410386" cy="463446"/>
            </a:xfrm>
            <a:prstGeom prst="rightArrow">
              <a:avLst/>
            </a:prstGeom>
            <a:solidFill>
              <a:srgbClr val="CC000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 flipH="1">
              <a:off x="3014494" y="4039734"/>
              <a:ext cx="571728" cy="463446"/>
            </a:xfrm>
            <a:prstGeom prst="rightArrow">
              <a:avLst/>
            </a:prstGeom>
            <a:solidFill>
              <a:srgbClr val="CC000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flipH="1">
              <a:off x="5884970" y="4052740"/>
              <a:ext cx="571728" cy="463446"/>
            </a:xfrm>
            <a:prstGeom prst="rightArrow">
              <a:avLst/>
            </a:prstGeom>
            <a:solidFill>
              <a:srgbClr val="CC000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4149" name="矩形 29"/>
          <p:cNvSpPr>
            <a:spLocks noChangeArrowheads="1"/>
          </p:cNvSpPr>
          <p:nvPr/>
        </p:nvSpPr>
        <p:spPr bwMode="auto">
          <a:xfrm>
            <a:off x="149225" y="877888"/>
            <a:ext cx="7380288" cy="335915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4150" name="矩形 34"/>
          <p:cNvSpPr>
            <a:spLocks noChangeArrowheads="1"/>
          </p:cNvSpPr>
          <p:nvPr/>
        </p:nvSpPr>
        <p:spPr bwMode="auto">
          <a:xfrm>
            <a:off x="149225" y="4117975"/>
            <a:ext cx="73802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4151" name="矩形 35"/>
          <p:cNvSpPr>
            <a:spLocks noChangeArrowheads="1"/>
          </p:cNvSpPr>
          <p:nvPr/>
        </p:nvSpPr>
        <p:spPr bwMode="auto">
          <a:xfrm>
            <a:off x="149225" y="4298950"/>
            <a:ext cx="7380288" cy="1357313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4152" name="TextBox 36"/>
          <p:cNvSpPr txBox="1">
            <a:spLocks noChangeArrowheads="1"/>
          </p:cNvSpPr>
          <p:nvPr/>
        </p:nvSpPr>
        <p:spPr bwMode="auto">
          <a:xfrm>
            <a:off x="-1770063" y="25574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92125" y="4478338"/>
            <a:ext cx="6924675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39" lvl="2" indent="-285739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自动检测运动目标并判断是否符合规则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39" lvl="2" indent="-285739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目标促发进入区域后球机自动拉近，对目标进行自动跟踪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39" indent="-285739">
              <a:spcBef>
                <a:spcPts val="500"/>
              </a:spcBef>
              <a:buFont typeface="Wingdings" pitchFamily="2" charset="2"/>
              <a:buChar char="n"/>
              <a:defRPr/>
            </a:pP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4154" name="组合 1"/>
          <p:cNvGrpSpPr>
            <a:grpSpLocks/>
          </p:cNvGrpSpPr>
          <p:nvPr/>
        </p:nvGrpSpPr>
        <p:grpSpPr bwMode="auto">
          <a:xfrm>
            <a:off x="749300" y="757238"/>
            <a:ext cx="2279650" cy="366712"/>
            <a:chOff x="898958" y="976313"/>
            <a:chExt cx="1992580" cy="441153"/>
          </a:xfrm>
        </p:grpSpPr>
        <p:sp>
          <p:nvSpPr>
            <p:cNvPr id="35" name="圆角矩形 34"/>
            <p:cNvSpPr/>
            <p:nvPr/>
          </p:nvSpPr>
          <p:spPr bwMode="auto">
            <a:xfrm>
              <a:off x="898958" y="976313"/>
              <a:ext cx="1992580" cy="441153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10254" name="TextBox 16"/>
            <p:cNvSpPr txBox="1">
              <a:spLocks noChangeArrowheads="1"/>
            </p:cNvSpPr>
            <p:nvPr/>
          </p:nvSpPr>
          <p:spPr bwMode="auto">
            <a:xfrm>
              <a:off x="1046043" y="980133"/>
              <a:ext cx="1726163" cy="418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目标检测自动跟踪</a:t>
              </a:r>
            </a:p>
          </p:txBody>
        </p:sp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通用技术</a:t>
            </a:r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3088" y="5497513"/>
            <a:ext cx="668337" cy="120650"/>
          </a:xfrm>
        </p:spPr>
        <p:txBody>
          <a:bodyPr/>
          <a:lstStyle/>
          <a:p>
            <a:pPr>
              <a:defRPr/>
            </a:pPr>
            <a:endParaRPr lang="en-US" altLang="zh-CN" dirty="0" smtClean="0">
              <a:latin typeface="Arial" charset="0"/>
              <a:ea typeface="宋体" charset="-122"/>
            </a:endParaRPr>
          </a:p>
        </p:txBody>
      </p:sp>
      <p:sp>
        <p:nvSpPr>
          <p:cNvPr id="137220" name="矩形 29"/>
          <p:cNvSpPr>
            <a:spLocks noChangeArrowheads="1"/>
          </p:cNvSpPr>
          <p:nvPr/>
        </p:nvSpPr>
        <p:spPr bwMode="auto">
          <a:xfrm>
            <a:off x="149225" y="877888"/>
            <a:ext cx="7380288" cy="335915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7221" name="矩形 34"/>
          <p:cNvSpPr>
            <a:spLocks noChangeArrowheads="1"/>
          </p:cNvSpPr>
          <p:nvPr/>
        </p:nvSpPr>
        <p:spPr bwMode="auto">
          <a:xfrm>
            <a:off x="149225" y="4117975"/>
            <a:ext cx="73802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7222" name="矩形 35"/>
          <p:cNvSpPr>
            <a:spLocks noChangeArrowheads="1"/>
          </p:cNvSpPr>
          <p:nvPr/>
        </p:nvSpPr>
        <p:spPr bwMode="auto">
          <a:xfrm>
            <a:off x="149225" y="4298950"/>
            <a:ext cx="7380288" cy="1357313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7223" name="TextBox 36"/>
          <p:cNvSpPr txBox="1">
            <a:spLocks noChangeArrowheads="1"/>
          </p:cNvSpPr>
          <p:nvPr/>
        </p:nvSpPr>
        <p:spPr bwMode="auto">
          <a:xfrm>
            <a:off x="-1770063" y="255746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92125" y="4478338"/>
            <a:ext cx="6854825" cy="1143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39" lvl="2" indent="-285739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自动检测运动目标并判断是否符合规则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39" lvl="2" indent="-285739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目标促发规则后，智能系统会自动联动报警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39" indent="-285739">
              <a:spcBef>
                <a:spcPts val="500"/>
              </a:spcBef>
              <a:buFont typeface="Wingdings" pitchFamily="2" charset="2"/>
              <a:buChar char="n"/>
              <a:defRPr/>
            </a:pP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7225" name="组合 1"/>
          <p:cNvGrpSpPr>
            <a:grpSpLocks/>
          </p:cNvGrpSpPr>
          <p:nvPr/>
        </p:nvGrpSpPr>
        <p:grpSpPr bwMode="auto">
          <a:xfrm>
            <a:off x="749300" y="757238"/>
            <a:ext cx="2279650" cy="366712"/>
            <a:chOff x="898958" y="976313"/>
            <a:chExt cx="1992580" cy="441153"/>
          </a:xfrm>
        </p:grpSpPr>
        <p:sp>
          <p:nvSpPr>
            <p:cNvPr id="35" name="圆角矩形 34"/>
            <p:cNvSpPr/>
            <p:nvPr/>
          </p:nvSpPr>
          <p:spPr bwMode="auto">
            <a:xfrm>
              <a:off x="898958" y="976313"/>
              <a:ext cx="1992580" cy="441153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10254" name="TextBox 16"/>
            <p:cNvSpPr txBox="1">
              <a:spLocks noChangeArrowheads="1"/>
            </p:cNvSpPr>
            <p:nvPr/>
          </p:nvSpPr>
          <p:spPr bwMode="auto">
            <a:xfrm>
              <a:off x="1046043" y="980133"/>
              <a:ext cx="1726163" cy="418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周界场景分析</a:t>
              </a:r>
            </a:p>
          </p:txBody>
        </p:sp>
      </p:grpSp>
      <p:pic>
        <p:nvPicPr>
          <p:cNvPr id="1372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717675"/>
            <a:ext cx="22193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1717675"/>
            <a:ext cx="227965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8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717675"/>
            <a:ext cx="24003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 bwMode="auto">
          <a:xfrm>
            <a:off x="630238" y="1357313"/>
            <a:ext cx="1562100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500" b="1" dirty="0">
                <a:latin typeface="+mj-ea"/>
                <a:ea typeface="+mj-ea"/>
              </a:rPr>
              <a:t>穿越警界面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3030538" y="1357313"/>
            <a:ext cx="1562100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500" b="1" dirty="0">
                <a:latin typeface="+mj-ea"/>
                <a:ea typeface="+mj-ea"/>
              </a:rPr>
              <a:t>非法进入区域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5549900" y="1357313"/>
            <a:ext cx="1562100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500" b="1" dirty="0">
                <a:latin typeface="+mj-ea"/>
                <a:ea typeface="+mj-ea"/>
              </a:rPr>
              <a:t>非法物品遗留</a:t>
            </a:r>
          </a:p>
        </p:txBody>
      </p: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基于人体的技术</a:t>
            </a: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3088" y="5497513"/>
            <a:ext cx="668337" cy="120650"/>
          </a:xfrm>
        </p:spPr>
        <p:txBody>
          <a:bodyPr/>
          <a:lstStyle/>
          <a:p>
            <a:pPr>
              <a:defRPr/>
            </a:pPr>
            <a:endParaRPr lang="en-US" altLang="zh-CN" dirty="0" smtClean="0">
              <a:latin typeface="Arial" charset="0"/>
              <a:ea typeface="宋体" charset="-122"/>
            </a:endParaRPr>
          </a:p>
        </p:txBody>
      </p:sp>
      <p:sp>
        <p:nvSpPr>
          <p:cNvPr id="139268" name="矩形 4"/>
          <p:cNvSpPr>
            <a:spLocks noChangeArrowheads="1"/>
          </p:cNvSpPr>
          <p:nvPr/>
        </p:nvSpPr>
        <p:spPr bwMode="auto">
          <a:xfrm>
            <a:off x="149225" y="877888"/>
            <a:ext cx="7380288" cy="31083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39269" name="矩形 5"/>
          <p:cNvSpPr>
            <a:spLocks noChangeArrowheads="1"/>
          </p:cNvSpPr>
          <p:nvPr/>
        </p:nvSpPr>
        <p:spPr bwMode="auto">
          <a:xfrm>
            <a:off x="136525" y="4057650"/>
            <a:ext cx="7380288" cy="1560513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139270" name="组合 4"/>
          <p:cNvGrpSpPr>
            <a:grpSpLocks/>
          </p:cNvGrpSpPr>
          <p:nvPr/>
        </p:nvGrpSpPr>
        <p:grpSpPr bwMode="auto">
          <a:xfrm>
            <a:off x="774700" y="1271588"/>
            <a:ext cx="2198688" cy="1874837"/>
            <a:chOff x="4249040" y="279862"/>
            <a:chExt cx="3174195" cy="2484760"/>
          </a:xfrm>
        </p:grpSpPr>
        <p:pic>
          <p:nvPicPr>
            <p:cNvPr id="13929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040" y="279862"/>
              <a:ext cx="3174195" cy="248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梯形 55"/>
            <p:cNvSpPr/>
            <p:nvPr/>
          </p:nvSpPr>
          <p:spPr>
            <a:xfrm>
              <a:off x="4466765" y="576518"/>
              <a:ext cx="2447682" cy="1091949"/>
            </a:xfrm>
            <a:prstGeom prst="trapezoid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855618" y="1030970"/>
              <a:ext cx="256686" cy="239850"/>
            </a:xfrm>
            <a:prstGeom prst="rect">
              <a:avLst/>
            </a:prstGeom>
            <a:noFill/>
            <a:ln w="25400">
              <a:solidFill>
                <a:srgbClr val="5FFB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286484" y="1285548"/>
              <a:ext cx="318565" cy="300864"/>
            </a:xfrm>
            <a:prstGeom prst="rect">
              <a:avLst/>
            </a:prstGeom>
            <a:noFill/>
            <a:ln w="25400">
              <a:solidFill>
                <a:srgbClr val="5FFB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59" name="矩形 58"/>
            <p:cNvSpPr>
              <a:spLocks noChangeAspect="1"/>
            </p:cNvSpPr>
            <p:nvPr/>
          </p:nvSpPr>
          <p:spPr>
            <a:xfrm>
              <a:off x="5970210" y="732210"/>
              <a:ext cx="229184" cy="216707"/>
            </a:xfrm>
            <a:prstGeom prst="rect">
              <a:avLst/>
            </a:prstGeom>
            <a:noFill/>
            <a:ln w="25400">
              <a:solidFill>
                <a:srgbClr val="5FFB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39271" name="组合 8"/>
          <p:cNvGrpSpPr>
            <a:grpSpLocks/>
          </p:cNvGrpSpPr>
          <p:nvPr/>
        </p:nvGrpSpPr>
        <p:grpSpPr bwMode="auto">
          <a:xfrm>
            <a:off x="3314700" y="1597025"/>
            <a:ext cx="2054225" cy="1679575"/>
            <a:chOff x="4237642" y="630750"/>
            <a:chExt cx="3211555" cy="2593306"/>
          </a:xfrm>
        </p:grpSpPr>
        <p:grpSp>
          <p:nvGrpSpPr>
            <p:cNvPr id="4" name="组合 90"/>
            <p:cNvGrpSpPr/>
            <p:nvPr/>
          </p:nvGrpSpPr>
          <p:grpSpPr bwMode="auto">
            <a:xfrm>
              <a:off x="4237642" y="630750"/>
              <a:ext cx="3164061" cy="2354711"/>
              <a:chOff x="6633877" y="2192126"/>
              <a:chExt cx="2013463" cy="12402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8" name="图片 27" descr="FaceCrop118.bmp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15143" y="2357429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" name="图片 28" descr="FaceCrop2.bmp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53159">
                <a:off x="6859211" y="2215744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0" name="图片 29" descr="FaceCrop4.bmp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0689514">
                <a:off x="7121342" y="2192126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" name="图片 30" descr="FaceCrop6.bmp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220385">
                <a:off x="6633877" y="2490478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2" name="图片 31" descr="FaceCrop8.bmp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86579" y="2714620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" name="图片 32" descr="FaceCrop10.bmp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856155">
                <a:off x="7118908" y="2475445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" name="图片 33" descr="FaceCrop12.bmp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932238">
                <a:off x="7500960" y="2214553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5" name="图片 34" descr="FaceCrop14.bmp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0835753">
                <a:off x="7400391" y="2471176"/>
                <a:ext cx="432000" cy="432000"/>
              </a:xfrm>
              <a:prstGeom prst="rect">
                <a:avLst/>
              </a:prstGeom>
              <a:effectLst/>
            </p:spPr>
          </p:pic>
          <p:pic>
            <p:nvPicPr>
              <p:cNvPr id="36" name="图片 35" descr="FaceCrop18.bmp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12631">
                <a:off x="7776596" y="2204437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7" name="图片 36" descr="FaceCrop20.bmp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1277719">
                <a:off x="7734545" y="2519577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8" name="图片 37" descr="FaceCrop22.bmp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00960" y="2714619"/>
                <a:ext cx="432000" cy="4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" name="图片 38" descr="FaceCrop24.bmp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1343251">
                <a:off x="6944970" y="287300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0" name="图片 39" descr="FaceCrop26.bmp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15208" y="300037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1" name="图片 40" descr="FaceCrop28.bmp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358084" y="278605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2" name="图片 41" descr="FaceCrop32.bmp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786712" y="285749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3" name="图片 42" descr="FaceCrop34.bmp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17932">
                <a:off x="8001026" y="264318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4" name="图片 43" descr="FaceCrop36.bmp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223200">
                <a:off x="8072464" y="2285991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5" name="图片 44" descr="FaceCrop38.bmp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1190134">
                <a:off x="8215340" y="278605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6" name="图片 45" descr="FaceCrop40.bmp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01026" y="257174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7" name="图片 46" descr="FaceCrop42.bmp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1209253">
                <a:off x="7858150" y="3000369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8" name="图片 47" descr="FaceCrop44.bmp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3382">
                <a:off x="7500960" y="2714617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9" name="图片 48" descr="FaceCrop46.bmp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20940300">
                <a:off x="7715274" y="250030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0" name="图片 49" descr="FaceCrop48.bmp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2175202">
                <a:off x="7215208" y="264318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1" name="图片 50" descr="FaceCrop50.bmp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95136">
                <a:off x="7500960" y="2857494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2" name="图片 51" descr="FaceCrop52.bmp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295783">
                <a:off x="7358084" y="2285990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3" name="图片 52" descr="FaceCrop54.bmp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29454" y="242886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4" name="图片 53" descr="FaceCrop56.bmp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43900" y="2928934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 bwMode="auto">
            <a:xfrm>
              <a:off x="5513329" y="1285205"/>
              <a:ext cx="1935868" cy="1938851"/>
            </a:xfrm>
            <a:prstGeom prst="rect">
              <a:avLst/>
            </a:prstGeom>
            <a:effectLst>
              <a:outerShdw blurRad="50800" dist="50800" dir="5400000" sx="96000" sy="96000" algn="ctr" rotWithShape="0">
                <a:srgbClr val="000000">
                  <a:alpha val="86000"/>
                </a:srgbClr>
              </a:outerShdw>
            </a:effectLst>
          </p:spPr>
        </p:pic>
      </p:grp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5838825" y="1838325"/>
            <a:ext cx="1631950" cy="1106488"/>
            <a:chOff x="7423242" y="3655723"/>
            <a:chExt cx="1826097" cy="1290471"/>
          </a:xfrm>
        </p:grpSpPr>
        <p:pic>
          <p:nvPicPr>
            <p:cNvPr id="22" name="Picture 4" descr="E:\sfz\preview\FACE_132.jpg"/>
            <p:cNvPicPr>
              <a:picLocks noChangeAspect="1" noChangeArrowheads="1"/>
            </p:cNvPicPr>
            <p:nvPr/>
          </p:nvPicPr>
          <p:blipFill>
            <a:blip r:embed="rId29"/>
            <a:srcRect t="39486" r="66417" b="16139"/>
            <a:stretch>
              <a:fillRect/>
            </a:stretch>
          </p:blipFill>
          <p:spPr bwMode="auto">
            <a:xfrm>
              <a:off x="7544034" y="3655723"/>
              <a:ext cx="722979" cy="77761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286" name="TextBox 97"/>
            <p:cNvSpPr txBox="1">
              <a:spLocks noChangeArrowheads="1"/>
            </p:cNvSpPr>
            <p:nvPr/>
          </p:nvSpPr>
          <p:spPr bwMode="auto">
            <a:xfrm>
              <a:off x="7423242" y="4479577"/>
              <a:ext cx="923811" cy="287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pPr algn="ctr"/>
              <a:r>
                <a:rPr lang="zh-CN" altLang="en-US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黑名单照片</a:t>
              </a:r>
            </a:p>
          </p:txBody>
        </p:sp>
        <p:pic>
          <p:nvPicPr>
            <p:cNvPr id="24" name="Picture 5" descr="C:\HikFaceSys\CapList\2011-9-5\preview\FaceCrop36.bmp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8400239" y="3655723"/>
              <a:ext cx="699885" cy="77761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288" name="TextBox 99"/>
            <p:cNvSpPr txBox="1">
              <a:spLocks noChangeArrowheads="1"/>
            </p:cNvSpPr>
            <p:nvPr/>
          </p:nvSpPr>
          <p:spPr bwMode="auto">
            <a:xfrm>
              <a:off x="8217942" y="4479577"/>
              <a:ext cx="1031397" cy="46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瘦金书_GBK"/>
                  <a:cs typeface="方正瘦金书_GBK"/>
                </a:defRPr>
              </a:lvl9pPr>
            </a:lstStyle>
            <a:p>
              <a:pPr algn="ctr"/>
              <a:r>
                <a:rPr lang="en-US" altLang="zh-CN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0.92</a:t>
              </a:r>
            </a:p>
            <a:p>
              <a:pPr algn="ctr"/>
              <a:r>
                <a:rPr lang="zh-CN" altLang="en-US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火车站</a:t>
              </a:r>
              <a:r>
                <a:rPr lang="en-US" altLang="zh-CN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0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卡点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095375" y="3146425"/>
            <a:ext cx="1562100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500" b="1" dirty="0">
                <a:latin typeface="+mj-ea"/>
                <a:ea typeface="+mj-ea"/>
              </a:rPr>
              <a:t>人脸检测抓拍</a:t>
            </a:r>
          </a:p>
        </p:txBody>
      </p:sp>
      <p:sp>
        <p:nvSpPr>
          <p:cNvPr id="139274" name="TextBox 14"/>
          <p:cNvSpPr txBox="1">
            <a:spLocks noChangeArrowheads="1"/>
          </p:cNvSpPr>
          <p:nvPr/>
        </p:nvSpPr>
        <p:spPr bwMode="auto">
          <a:xfrm>
            <a:off x="3627438" y="3146425"/>
            <a:ext cx="1566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en-US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人脸库检索比对</a:t>
            </a:r>
          </a:p>
        </p:txBody>
      </p:sp>
      <p:sp>
        <p:nvSpPr>
          <p:cNvPr id="139275" name="TextBox 15"/>
          <p:cNvSpPr txBox="1">
            <a:spLocks noChangeArrowheads="1"/>
          </p:cNvSpPr>
          <p:nvPr/>
        </p:nvSpPr>
        <p:spPr bwMode="auto">
          <a:xfrm>
            <a:off x="5834063" y="3146425"/>
            <a:ext cx="17573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pPr algn="ctr"/>
            <a:r>
              <a:rPr lang="zh-CN" altLang="en-US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发现可疑人员报警 </a:t>
            </a:r>
          </a:p>
        </p:txBody>
      </p:sp>
      <p:sp>
        <p:nvSpPr>
          <p:cNvPr id="13324" name="AutoShape 2"/>
          <p:cNvSpPr>
            <a:spLocks noChangeArrowheads="1"/>
          </p:cNvSpPr>
          <p:nvPr/>
        </p:nvSpPr>
        <p:spPr bwMode="auto">
          <a:xfrm>
            <a:off x="2914650" y="1958975"/>
            <a:ext cx="588963" cy="541338"/>
          </a:xfrm>
          <a:prstGeom prst="rightArrow">
            <a:avLst>
              <a:gd name="adj1" fmla="val 50000"/>
              <a:gd name="adj2" fmla="val 41972"/>
            </a:avLst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1167"/>
          </a:p>
        </p:txBody>
      </p:sp>
      <p:sp>
        <p:nvSpPr>
          <p:cNvPr id="13325" name="AutoShape 2"/>
          <p:cNvSpPr>
            <a:spLocks noChangeArrowheads="1"/>
          </p:cNvSpPr>
          <p:nvPr/>
        </p:nvSpPr>
        <p:spPr bwMode="auto">
          <a:xfrm>
            <a:off x="5268913" y="1978025"/>
            <a:ext cx="704850" cy="539750"/>
          </a:xfrm>
          <a:prstGeom prst="rightArrow">
            <a:avLst>
              <a:gd name="adj1" fmla="val 50000"/>
              <a:gd name="adj2" fmla="val 42060"/>
            </a:avLst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1167"/>
          </a:p>
        </p:txBody>
      </p:sp>
      <p:sp>
        <p:nvSpPr>
          <p:cNvPr id="63" name="矩形 62"/>
          <p:cNvSpPr/>
          <p:nvPr/>
        </p:nvSpPr>
        <p:spPr>
          <a:xfrm>
            <a:off x="136525" y="4206875"/>
            <a:ext cx="7380288" cy="1246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15" lvl="1" indent="-238115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1667" b="1" dirty="0">
                <a:solidFill>
                  <a:srgbClr val="FFFF00"/>
                </a:solidFill>
                <a:latin typeface="+mj-ea"/>
                <a:ea typeface="+mj-ea"/>
              </a:rPr>
              <a:t>人脸抓拍：</a:t>
            </a:r>
            <a:r>
              <a:rPr lang="zh-CN" altLang="en-US" sz="1667" b="1" dirty="0">
                <a:solidFill>
                  <a:schemeClr val="bg1"/>
                </a:solidFill>
                <a:latin typeface="+mj-ea"/>
                <a:ea typeface="+mj-ea"/>
              </a:rPr>
              <a:t>可实现对人脸自动检测和自动抓拍</a:t>
            </a:r>
            <a:endParaRPr lang="en-US" altLang="zh-CN" sz="1667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38115" lvl="1" indent="-238115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1667" b="1" dirty="0">
                <a:solidFill>
                  <a:srgbClr val="FFFF00"/>
                </a:solidFill>
                <a:latin typeface="+mj-ea"/>
                <a:ea typeface="+mj-ea"/>
              </a:rPr>
              <a:t>人脸比对：</a:t>
            </a:r>
            <a:r>
              <a:rPr lang="zh-CN" altLang="en-US" sz="1667" b="1" dirty="0">
                <a:solidFill>
                  <a:schemeClr val="bg1"/>
                </a:solidFill>
                <a:latin typeface="+mj-ea"/>
                <a:ea typeface="+mj-ea"/>
              </a:rPr>
              <a:t>可对常住人口库、在逃库、吸毒人员库等快速检索，达到身份快速确认目的</a:t>
            </a:r>
            <a:endParaRPr lang="en-US" altLang="zh-CN" sz="1667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38115" lvl="1" indent="-238115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1667" b="1" dirty="0">
                <a:solidFill>
                  <a:srgbClr val="FFFF00"/>
                </a:solidFill>
                <a:latin typeface="+mj-ea"/>
                <a:ea typeface="+mj-ea"/>
              </a:rPr>
              <a:t>黑名单报警：</a:t>
            </a:r>
            <a:r>
              <a:rPr lang="zh-CN" altLang="en-US" sz="1667" b="1" dirty="0">
                <a:solidFill>
                  <a:schemeClr val="bg1"/>
                </a:solidFill>
                <a:latin typeface="+mj-ea"/>
                <a:ea typeface="+mj-ea"/>
              </a:rPr>
              <a:t>发现黑名单库中的人员，实时报警提示</a:t>
            </a:r>
          </a:p>
        </p:txBody>
      </p:sp>
      <p:pic>
        <p:nvPicPr>
          <p:cNvPr id="66" name="Picture 5" descr="C:\HikFaceSys\CapList\2011-9-5\preview\FaceCrop36.bmp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1441450" y="1638300"/>
            <a:ext cx="1179513" cy="1257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9280" name="组合 1"/>
          <p:cNvGrpSpPr>
            <a:grpSpLocks/>
          </p:cNvGrpSpPr>
          <p:nvPr/>
        </p:nvGrpSpPr>
        <p:grpSpPr bwMode="auto">
          <a:xfrm>
            <a:off x="749300" y="757238"/>
            <a:ext cx="1660525" cy="608012"/>
            <a:chOff x="898958" y="976313"/>
            <a:chExt cx="1992580" cy="730638"/>
          </a:xfrm>
        </p:grpSpPr>
        <p:sp>
          <p:nvSpPr>
            <p:cNvPr id="60" name="圆角矩形 59"/>
            <p:cNvSpPr/>
            <p:nvPr/>
          </p:nvSpPr>
          <p:spPr bwMode="auto">
            <a:xfrm>
              <a:off x="898958" y="976313"/>
              <a:ext cx="1992580" cy="441153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13332" name="TextBox 16"/>
            <p:cNvSpPr txBox="1">
              <a:spLocks noChangeArrowheads="1"/>
            </p:cNvSpPr>
            <p:nvPr/>
          </p:nvSpPr>
          <p:spPr bwMode="auto">
            <a:xfrm>
              <a:off x="1047544" y="980128"/>
              <a:ext cx="1723982" cy="726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人脸识别技术</a:t>
              </a:r>
            </a:p>
          </p:txBody>
        </p:sp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9.62072E-7 L 0.29653 0.0090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0" y="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基于人体的技术</a:t>
            </a:r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3088" y="5497513"/>
            <a:ext cx="668337" cy="120650"/>
          </a:xfrm>
        </p:spPr>
        <p:txBody>
          <a:bodyPr/>
          <a:lstStyle/>
          <a:p>
            <a:pPr>
              <a:defRPr/>
            </a:pPr>
            <a:fld id="{47A66006-4535-423D-BEFB-F3FDD87715D7}" type="slidenum">
              <a:rPr lang="en-US" altLang="zh-CN" smtClean="0">
                <a:latin typeface="Arial" charset="0"/>
                <a:ea typeface="宋体" charset="-122"/>
              </a:rPr>
              <a:pPr>
                <a:defRPr/>
              </a:pPr>
              <a:t>78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143364" name="矩形 4"/>
          <p:cNvSpPr>
            <a:spLocks noChangeArrowheads="1"/>
          </p:cNvSpPr>
          <p:nvPr/>
        </p:nvSpPr>
        <p:spPr bwMode="auto">
          <a:xfrm>
            <a:off x="149225" y="877888"/>
            <a:ext cx="7380288" cy="31083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43365" name="矩形 5"/>
          <p:cNvSpPr>
            <a:spLocks noChangeArrowheads="1"/>
          </p:cNvSpPr>
          <p:nvPr/>
        </p:nvSpPr>
        <p:spPr bwMode="auto">
          <a:xfrm>
            <a:off x="136525" y="4057650"/>
            <a:ext cx="7380288" cy="1560513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30200" y="4117975"/>
            <a:ext cx="4921250" cy="606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15" lvl="1" indent="-238115">
              <a:spcBef>
                <a:spcPts val="500"/>
              </a:spcBef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j-ea"/>
                <a:ea typeface="+mj-ea"/>
              </a:rPr>
              <a:t>此技术可以对人的性别、年龄段、身高、是否戴眼镜等特征进行提取</a:t>
            </a:r>
            <a:endParaRPr lang="en-US" altLang="zh-CN" sz="1667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3367" name="组合 1"/>
          <p:cNvGrpSpPr>
            <a:grpSpLocks/>
          </p:cNvGrpSpPr>
          <p:nvPr/>
        </p:nvGrpSpPr>
        <p:grpSpPr bwMode="auto">
          <a:xfrm>
            <a:off x="749300" y="757238"/>
            <a:ext cx="1660525" cy="608012"/>
            <a:chOff x="898958" y="976313"/>
            <a:chExt cx="1992580" cy="730638"/>
          </a:xfrm>
        </p:grpSpPr>
        <p:sp>
          <p:nvSpPr>
            <p:cNvPr id="65" name="圆角矩形 64"/>
            <p:cNvSpPr/>
            <p:nvPr/>
          </p:nvSpPr>
          <p:spPr bwMode="auto">
            <a:xfrm>
              <a:off x="898958" y="976313"/>
              <a:ext cx="1992580" cy="441153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16411" name="TextBox 16"/>
            <p:cNvSpPr txBox="1">
              <a:spLocks noChangeArrowheads="1"/>
            </p:cNvSpPr>
            <p:nvPr/>
          </p:nvSpPr>
          <p:spPr bwMode="auto">
            <a:xfrm>
              <a:off x="1047544" y="980128"/>
              <a:ext cx="1723982" cy="726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人体特征提取</a:t>
              </a:r>
            </a:p>
          </p:txBody>
        </p:sp>
      </p:grpSp>
      <p:pic>
        <p:nvPicPr>
          <p:cNvPr id="143368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39838"/>
            <a:ext cx="285432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9" name="Pictur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1751013"/>
            <a:ext cx="2849562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370" name="直接连接符 3"/>
          <p:cNvCxnSpPr>
            <a:cxnSpLocks noChangeShapeType="1"/>
          </p:cNvCxnSpPr>
          <p:nvPr/>
        </p:nvCxnSpPr>
        <p:spPr bwMode="auto">
          <a:xfrm flipH="1">
            <a:off x="989013" y="1606550"/>
            <a:ext cx="13208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371" name="直接连接符 68"/>
          <p:cNvCxnSpPr>
            <a:cxnSpLocks noChangeShapeType="1"/>
          </p:cNvCxnSpPr>
          <p:nvPr/>
        </p:nvCxnSpPr>
        <p:spPr bwMode="auto">
          <a:xfrm flipH="1">
            <a:off x="1260475" y="2017713"/>
            <a:ext cx="1050925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372" name="直接连接符 69"/>
          <p:cNvCxnSpPr>
            <a:cxnSpLocks noChangeShapeType="1"/>
          </p:cNvCxnSpPr>
          <p:nvPr/>
        </p:nvCxnSpPr>
        <p:spPr bwMode="auto">
          <a:xfrm flipH="1">
            <a:off x="989013" y="2857500"/>
            <a:ext cx="13208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373" name="直接连接符 70"/>
          <p:cNvCxnSpPr>
            <a:cxnSpLocks noChangeShapeType="1"/>
          </p:cNvCxnSpPr>
          <p:nvPr/>
        </p:nvCxnSpPr>
        <p:spPr bwMode="auto">
          <a:xfrm flipH="1">
            <a:off x="989013" y="2436813"/>
            <a:ext cx="132238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30200" y="1439863"/>
            <a:ext cx="612775" cy="347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67" b="1" dirty="0">
                <a:solidFill>
                  <a:srgbClr val="FF0000"/>
                </a:solidFill>
                <a:latin typeface="+mj-ea"/>
                <a:ea typeface="+mj-ea"/>
              </a:rPr>
              <a:t>性别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000" y="1851025"/>
            <a:ext cx="1258888" cy="349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67" b="1" dirty="0">
                <a:solidFill>
                  <a:srgbClr val="FF0000"/>
                </a:solidFill>
                <a:latin typeface="+mj-ea"/>
                <a:ea typeface="+mj-ea"/>
              </a:rPr>
              <a:t>是否戴眼镜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5263" y="2257425"/>
            <a:ext cx="828675" cy="347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67" b="1" dirty="0">
                <a:solidFill>
                  <a:srgbClr val="FF0000"/>
                </a:solidFill>
                <a:latin typeface="+mj-ea"/>
                <a:ea typeface="+mj-ea"/>
              </a:rPr>
              <a:t>年龄段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30200" y="2678113"/>
            <a:ext cx="612775" cy="347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67" b="1" dirty="0">
                <a:solidFill>
                  <a:srgbClr val="FF0000"/>
                </a:solidFill>
                <a:latin typeface="+mj-ea"/>
                <a:ea typeface="+mj-ea"/>
              </a:rPr>
              <a:t>身高</a:t>
            </a:r>
          </a:p>
        </p:txBody>
      </p:sp>
      <p:sp>
        <p:nvSpPr>
          <p:cNvPr id="143378" name="右箭头 16"/>
          <p:cNvSpPr>
            <a:spLocks noChangeArrowheads="1"/>
          </p:cNvSpPr>
          <p:nvPr/>
        </p:nvSpPr>
        <p:spPr bwMode="auto">
          <a:xfrm>
            <a:off x="4225925" y="2184400"/>
            <a:ext cx="663575" cy="493713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130800" y="3108325"/>
            <a:ext cx="1389063" cy="273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67" b="1" dirty="0">
                <a:latin typeface="+mj-ea"/>
                <a:ea typeface="+mj-ea"/>
              </a:rPr>
              <a:t>特征信息自动提取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0200" y="4787900"/>
            <a:ext cx="4913313" cy="604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39" indent="-285739">
              <a:buFont typeface="Wingdings" pitchFamily="2" charset="2"/>
              <a:buChar char="n"/>
              <a:defRPr/>
            </a:pPr>
            <a:r>
              <a:rPr lang="zh-CN" altLang="en-US" sz="1667" b="1" dirty="0">
                <a:solidFill>
                  <a:schemeClr val="bg1"/>
                </a:solidFill>
                <a:latin typeface="+mj-ea"/>
                <a:ea typeface="+mj-ea"/>
              </a:rPr>
              <a:t>利用此技术用户可根据特征对数据进行快速检索，对公安刑侦提高效率有很大帮助</a:t>
            </a:r>
          </a:p>
        </p:txBody>
      </p:sp>
      <p:pic>
        <p:nvPicPr>
          <p:cNvPr id="89" name="Picture 2" descr="C:\Users\shenlin\Desktop\双目.bmp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5812483" y="4185501"/>
            <a:ext cx="1357891" cy="832239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23" name="TextBox 22"/>
          <p:cNvSpPr txBox="1"/>
          <p:nvPr/>
        </p:nvSpPr>
        <p:spPr>
          <a:xfrm>
            <a:off x="5657850" y="5078413"/>
            <a:ext cx="1724025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00" b="1" dirty="0">
                <a:solidFill>
                  <a:schemeClr val="bg1"/>
                </a:solidFill>
                <a:latin typeface="+mj-ea"/>
                <a:ea typeface="+mj-ea"/>
              </a:rPr>
              <a:t>身高信息需要利用双目技术</a:t>
            </a:r>
          </a:p>
        </p:txBody>
      </p:sp>
      <p:sp>
        <p:nvSpPr>
          <p:cNvPr id="143383" name="矩形 24"/>
          <p:cNvSpPr>
            <a:spLocks noChangeArrowheads="1"/>
          </p:cNvSpPr>
          <p:nvPr/>
        </p:nvSpPr>
        <p:spPr bwMode="auto">
          <a:xfrm>
            <a:off x="5549900" y="4113213"/>
            <a:ext cx="1860550" cy="1384300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矩形 5"/>
          <p:cNvSpPr>
            <a:spLocks noChangeArrowheads="1"/>
          </p:cNvSpPr>
          <p:nvPr/>
        </p:nvSpPr>
        <p:spPr bwMode="auto">
          <a:xfrm>
            <a:off x="149225" y="4297363"/>
            <a:ext cx="7321550" cy="1141412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sp>
        <p:nvSpPr>
          <p:cNvPr id="15363" name="标题 1"/>
          <p:cNvSpPr>
            <a:spLocks noGrp="1"/>
          </p:cNvSpPr>
          <p:nvPr>
            <p:ph type="title"/>
          </p:nvPr>
        </p:nvSpPr>
        <p:spPr>
          <a:xfrm>
            <a:off x="390525" y="228600"/>
            <a:ext cx="5507038" cy="2889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热成像产品</a:t>
            </a:r>
            <a:endParaRPr lang="en-US" altLang="zh-CN" dirty="0" smtClean="0"/>
          </a:p>
        </p:txBody>
      </p:sp>
      <p:sp>
        <p:nvSpPr>
          <p:cNvPr id="15366" name="矩形 4"/>
          <p:cNvSpPr>
            <a:spLocks noChangeArrowheads="1"/>
          </p:cNvSpPr>
          <p:nvPr/>
        </p:nvSpPr>
        <p:spPr bwMode="auto">
          <a:xfrm>
            <a:off x="338138" y="4418013"/>
            <a:ext cx="7281862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15" indent="-238115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zh-CN" altLang="en-US" sz="1667" dirty="0">
                <a:solidFill>
                  <a:schemeClr val="bg1"/>
                </a:solidFill>
              </a:rPr>
              <a:t>热成像摄像机采集的图像信息，用户可以通过后端软件进行关键点位的热度观察，并且可以及时获取对象的温度变化情况。</a:t>
            </a:r>
            <a:endParaRPr lang="zh-CN" altLang="zh-CN" sz="1667" b="1" dirty="0">
              <a:solidFill>
                <a:schemeClr val="bg1"/>
              </a:solidFill>
            </a:endParaRPr>
          </a:p>
        </p:txBody>
      </p:sp>
      <p:sp>
        <p:nvSpPr>
          <p:cNvPr id="147461" name="矩形 4"/>
          <p:cNvSpPr>
            <a:spLocks noChangeArrowheads="1"/>
          </p:cNvSpPr>
          <p:nvPr/>
        </p:nvSpPr>
        <p:spPr bwMode="auto">
          <a:xfrm>
            <a:off x="149225" y="936625"/>
            <a:ext cx="7380288" cy="324167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方正瘦金书_GBK"/>
                <a:cs typeface="方正瘦金书_GBK"/>
              </a:defRPr>
            </a:lvl9pPr>
          </a:lstStyle>
          <a:p>
            <a:endParaRPr lang="zh-CN" altLang="en-US"/>
          </a:p>
        </p:txBody>
      </p:sp>
      <p:grpSp>
        <p:nvGrpSpPr>
          <p:cNvPr id="147462" name="组合 1"/>
          <p:cNvGrpSpPr>
            <a:grpSpLocks/>
          </p:cNvGrpSpPr>
          <p:nvPr/>
        </p:nvGrpSpPr>
        <p:grpSpPr bwMode="auto">
          <a:xfrm>
            <a:off x="749300" y="757238"/>
            <a:ext cx="1981200" cy="350837"/>
            <a:chOff x="898958" y="976313"/>
            <a:chExt cx="1992580" cy="486546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898958" y="976313"/>
              <a:ext cx="1992580" cy="441153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/>
            <a:lstStyle/>
            <a:p>
              <a:pPr>
                <a:defRPr/>
              </a:pPr>
              <a:endParaRPr lang="zh-CN" altLang="en-US" dirty="0">
                <a:ea typeface="宋体" pitchFamily="2" charset="-122"/>
              </a:endParaRPr>
            </a:p>
          </p:txBody>
        </p:sp>
        <p:sp>
          <p:nvSpPr>
            <p:cNvPr id="15374" name="TextBox 16"/>
            <p:cNvSpPr txBox="1">
              <a:spLocks noChangeArrowheads="1"/>
            </p:cNvSpPr>
            <p:nvPr/>
          </p:nvSpPr>
          <p:spPr bwMode="auto">
            <a:xfrm>
              <a:off x="1047444" y="980716"/>
              <a:ext cx="1724348" cy="482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热成像效果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09663" y="3697288"/>
            <a:ext cx="1679575" cy="271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67" dirty="0">
                <a:latin typeface="+mj-ea"/>
                <a:ea typeface="+mj-ea"/>
              </a:rPr>
              <a:t>热成像摄像机拍摄效果</a:t>
            </a:r>
          </a:p>
        </p:txBody>
      </p:sp>
      <p:sp>
        <p:nvSpPr>
          <p:cNvPr id="15370" name="TextBox 12"/>
          <p:cNvSpPr txBox="1">
            <a:spLocks noChangeArrowheads="1"/>
          </p:cNvSpPr>
          <p:nvPr/>
        </p:nvSpPr>
        <p:spPr bwMode="auto">
          <a:xfrm>
            <a:off x="4949825" y="3697288"/>
            <a:ext cx="1527175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67" dirty="0">
                <a:latin typeface="微软雅黑" pitchFamily="34" charset="-122"/>
                <a:ea typeface="微软雅黑" pitchFamily="34" charset="-122"/>
              </a:rPr>
              <a:t>可见光摄像机拍效果</a:t>
            </a:r>
          </a:p>
        </p:txBody>
      </p:sp>
      <p:pic>
        <p:nvPicPr>
          <p:cNvPr id="1474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177925"/>
            <a:ext cx="31892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177925"/>
            <a:ext cx="32353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664" y="1677690"/>
            <a:ext cx="60606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>
                <a:solidFill>
                  <a:srgbClr val="C00000"/>
                </a:solidFill>
              </a:rPr>
              <a:t>【</a:t>
            </a:r>
            <a:r>
              <a:rPr lang="en-US" altLang="zh-CN" sz="5500" dirty="0">
                <a:solidFill>
                  <a:srgbClr val="C00000"/>
                </a:solidFill>
                <a:latin typeface="Bella Donna" pitchFamily="66" charset="0"/>
              </a:rPr>
              <a:t>Smart  Codec</a:t>
            </a:r>
          </a:p>
          <a:p>
            <a:pPr algn="r"/>
            <a:r>
              <a:rPr lang="zh-CN" altLang="en-US" sz="5500" dirty="0">
                <a:solidFill>
                  <a:srgbClr val="C00000"/>
                </a:solidFill>
              </a:rPr>
              <a:t>智能编码</a:t>
            </a:r>
            <a:r>
              <a:rPr lang="en-US" altLang="zh-CN" sz="5500" dirty="0">
                <a:solidFill>
                  <a:srgbClr val="C00000"/>
                </a:solidFill>
              </a:rPr>
              <a:t>】</a:t>
            </a:r>
            <a:endParaRPr lang="zh-CN" altLang="en-US" sz="5500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640" y="405763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低码率、</a:t>
            </a:r>
            <a:r>
              <a:rPr lang="en-US" altLang="zh-CN" dirty="0">
                <a:latin typeface="+mj-ea"/>
              </a:rPr>
              <a:t> ROI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 smtClean="0">
                <a:latin typeface="+mj-ea"/>
              </a:rPr>
              <a:t>SVC</a:t>
            </a:r>
            <a:r>
              <a:rPr lang="zh-CN" altLang="en-US" dirty="0" smtClean="0">
                <a:latin typeface="+mj-ea"/>
              </a:rPr>
              <a:t>、低延时</a:t>
            </a:r>
            <a:r>
              <a:rPr lang="zh-CN" altLang="en-US" dirty="0" smtClean="0">
                <a:latin typeface="+mj-ea"/>
                <a:ea typeface="+mj-ea"/>
              </a:rPr>
              <a:t>、三码流、走廊模式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5359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停车场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出入口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37592" y="603672"/>
            <a:ext cx="7315944" cy="5059169"/>
            <a:chOff x="-1" y="1214421"/>
            <a:chExt cx="9143996" cy="5655339"/>
          </a:xfrm>
        </p:grpSpPr>
        <p:sp>
          <p:nvSpPr>
            <p:cNvPr id="4" name="矩形 3"/>
            <p:cNvSpPr/>
            <p:nvPr/>
          </p:nvSpPr>
          <p:spPr>
            <a:xfrm>
              <a:off x="-1" y="4643438"/>
              <a:ext cx="9143996" cy="2214550"/>
            </a:xfrm>
            <a:prstGeom prst="rect">
              <a:avLst/>
            </a:prstGeom>
            <a:gradFill>
              <a:gsLst>
                <a:gs pos="0">
                  <a:srgbClr val="F9EDD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519" y="1214421"/>
              <a:ext cx="9085476" cy="2993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 descr="C:\Documents and Settings\xulingwei\桌面\2012-06-15_09533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33923" y="5000628"/>
              <a:ext cx="1895133" cy="1171344"/>
            </a:xfrm>
            <a:prstGeom prst="rect">
              <a:avLst/>
            </a:prstGeom>
            <a:noFill/>
          </p:spPr>
        </p:pic>
        <p:sp>
          <p:nvSpPr>
            <p:cNvPr id="7" name="AutoShape 233"/>
            <p:cNvSpPr>
              <a:spLocks noChangeArrowheads="1"/>
            </p:cNvSpPr>
            <p:nvPr/>
          </p:nvSpPr>
          <p:spPr bwMode="auto">
            <a:xfrm>
              <a:off x="-1" y="4143374"/>
              <a:ext cx="8496941" cy="936102"/>
            </a:xfrm>
            <a:prstGeom prst="leftRightArrow">
              <a:avLst>
                <a:gd name="adj1" fmla="val 46793"/>
                <a:gd name="adj2" fmla="val 15750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5D5D"/>
                </a:gs>
              </a:gsLst>
              <a:lin ang="16200000" scaled="0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3571866" y="4357685"/>
              <a:ext cx="2357453" cy="37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系统功能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" name="Picture 42" descr="Survallence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0625" y="5214940"/>
              <a:ext cx="722312" cy="722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直接连接符 9"/>
            <p:cNvCxnSpPr/>
            <p:nvPr/>
          </p:nvCxnSpPr>
          <p:spPr>
            <a:xfrm rot="5400000" flipH="1" flipV="1">
              <a:off x="5037140" y="5178425"/>
              <a:ext cx="642938" cy="15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1"/>
            <p:cNvSpPr txBox="1"/>
            <p:nvPr/>
          </p:nvSpPr>
          <p:spPr>
            <a:xfrm>
              <a:off x="5000625" y="6000756"/>
              <a:ext cx="785817" cy="30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监控</a:t>
              </a:r>
              <a:endParaRPr lang="zh-CN" altLang="en-US" sz="1200" dirty="0"/>
            </a:p>
          </p:txBody>
        </p:sp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86180" y="6066843"/>
              <a:ext cx="1090610" cy="433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23"/>
            <p:cNvSpPr txBox="1"/>
            <p:nvPr/>
          </p:nvSpPr>
          <p:spPr>
            <a:xfrm>
              <a:off x="2285982" y="6215071"/>
              <a:ext cx="1285884" cy="30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人脸检测</a:t>
              </a:r>
              <a:endParaRPr lang="zh-CN" altLang="en-US" sz="1200" dirty="0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4000493" y="6488656"/>
              <a:ext cx="642942" cy="30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录像</a:t>
              </a:r>
              <a:endParaRPr lang="zh-CN" altLang="en-US" sz="1200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 rot="5400000" flipH="1" flipV="1">
              <a:off x="3572660" y="5499897"/>
              <a:ext cx="1428758" cy="15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6573848" y="4786314"/>
              <a:ext cx="14372" cy="9469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857223" y="6560120"/>
              <a:ext cx="1000172" cy="3096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/>
                <a:t>牌识开闸</a:t>
              </a:r>
              <a:endParaRPr lang="zh-CN" altLang="en-US" sz="1200" dirty="0"/>
            </a:p>
          </p:txBody>
        </p:sp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84164" y="5733247"/>
              <a:ext cx="1372916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直接连接符 18"/>
            <p:cNvCxnSpPr/>
            <p:nvPr/>
          </p:nvCxnSpPr>
          <p:spPr>
            <a:xfrm rot="5400000" flipH="1" flipV="1">
              <a:off x="928660" y="5357818"/>
              <a:ext cx="114300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3"/>
            <p:cNvSpPr txBox="1"/>
            <p:nvPr/>
          </p:nvSpPr>
          <p:spPr>
            <a:xfrm>
              <a:off x="6286508" y="6516046"/>
              <a:ext cx="642942" cy="309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大屏</a:t>
              </a:r>
              <a:endParaRPr lang="zh-CN" altLang="en-US" sz="1200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 rot="5400000" flipH="1" flipV="1">
              <a:off x="2749535" y="4892678"/>
              <a:ext cx="214313" cy="15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1" descr="C:\Users\Loong\Desktop\无标题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7223" y="5643575"/>
              <a:ext cx="1071569" cy="950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椭圆 22"/>
            <p:cNvSpPr/>
            <p:nvPr/>
          </p:nvSpPr>
          <p:spPr>
            <a:xfrm>
              <a:off x="928661" y="5643579"/>
              <a:ext cx="928694" cy="428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49788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停车场</a:t>
            </a:r>
            <a:r>
              <a:rPr lang="en-US" altLang="zh-CN" dirty="0"/>
              <a:t>&amp;</a:t>
            </a:r>
            <a:r>
              <a:rPr lang="zh-CN" altLang="en-US" dirty="0"/>
              <a:t>出入口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265" y="735926"/>
            <a:ext cx="6897893" cy="252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72008" y="3668694"/>
            <a:ext cx="7482408" cy="1818297"/>
          </a:xfrm>
          <a:prstGeom prst="rect">
            <a:avLst/>
          </a:prstGeom>
          <a:gradFill>
            <a:gsLst>
              <a:gs pos="0">
                <a:srgbClr val="F9EDD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" name="AutoShape 233"/>
          <p:cNvSpPr>
            <a:spLocks noChangeArrowheads="1"/>
          </p:cNvSpPr>
          <p:nvPr/>
        </p:nvSpPr>
        <p:spPr bwMode="auto">
          <a:xfrm>
            <a:off x="72008" y="3258107"/>
            <a:ext cx="6952931" cy="768604"/>
          </a:xfrm>
          <a:prstGeom prst="leftRightArrow">
            <a:avLst>
              <a:gd name="adj1" fmla="val 46793"/>
              <a:gd name="adj2" fmla="val 157500"/>
            </a:avLst>
          </a:prstGeom>
          <a:gradFill rotWithShape="1">
            <a:gsLst>
              <a:gs pos="0">
                <a:srgbClr val="C00000"/>
              </a:gs>
              <a:gs pos="100000">
                <a:srgbClr val="FF5D5D"/>
              </a:gs>
            </a:gsLst>
            <a:lin ang="162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994818" y="3434073"/>
            <a:ext cx="192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系统功能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rot="5400000" flipH="1" flipV="1">
            <a:off x="3694457" y="4195943"/>
            <a:ext cx="703864" cy="12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 flipH="1" flipV="1">
            <a:off x="2116630" y="4371909"/>
            <a:ext cx="1173107" cy="12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 flipH="1" flipV="1">
            <a:off x="1123859" y="4137288"/>
            <a:ext cx="586554" cy="12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6" descr="C:\Users\Loong\Desktop\u=3350096538,3160340299&amp;fm=0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0928" y="3961971"/>
            <a:ext cx="1091185" cy="813349"/>
          </a:xfrm>
          <a:prstGeom prst="rect">
            <a:avLst/>
          </a:prstGeom>
          <a:noFill/>
        </p:spPr>
      </p:pic>
      <p:cxnSp>
        <p:nvCxnSpPr>
          <p:cNvPr id="13" name="直接连接符 12"/>
          <p:cNvCxnSpPr/>
          <p:nvPr/>
        </p:nvCxnSpPr>
        <p:spPr>
          <a:xfrm rot="5400000" flipH="1" flipV="1">
            <a:off x="4805640" y="4371909"/>
            <a:ext cx="1173107" cy="12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5433" y="4313903"/>
            <a:ext cx="1143492" cy="789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 descr="E:\停车场系统\投标类方案\推广方案\照片\总部地下车库\DSC03164 - 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462" y="4079282"/>
            <a:ext cx="1286048" cy="979057"/>
          </a:xfrm>
          <a:prstGeom prst="rect">
            <a:avLst/>
          </a:prstGeom>
          <a:noFill/>
        </p:spPr>
      </p:pic>
      <p:sp>
        <p:nvSpPr>
          <p:cNvPr id="16" name="椭圆 15"/>
          <p:cNvSpPr/>
          <p:nvPr/>
        </p:nvSpPr>
        <p:spPr>
          <a:xfrm rot="21408361">
            <a:off x="941462" y="4106834"/>
            <a:ext cx="993764" cy="293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4881" y="4489870"/>
            <a:ext cx="1063985" cy="75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24"/>
          <p:cNvSpPr txBox="1"/>
          <p:nvPr/>
        </p:nvSpPr>
        <p:spPr>
          <a:xfrm>
            <a:off x="831919" y="5135079"/>
            <a:ext cx="109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</a:rPr>
              <a:t>卡牌开闸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3754755" y="4841802"/>
            <a:ext cx="58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</a:rPr>
              <a:t>收费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5157717" y="5135079"/>
            <a:ext cx="70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</a:rPr>
              <a:t>运维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468707" y="5183745"/>
            <a:ext cx="58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</a:rPr>
              <a:t>刷卡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62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车位引导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2380" y="625252"/>
            <a:ext cx="7482036" cy="4473713"/>
            <a:chOff x="0" y="1372366"/>
            <a:chExt cx="8501090" cy="5496959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1372366"/>
              <a:ext cx="8215370" cy="3056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>
              <a:spLocks noChangeAspect="1"/>
            </p:cNvSpPr>
            <p:nvPr/>
          </p:nvSpPr>
          <p:spPr>
            <a:xfrm>
              <a:off x="2786050" y="4643446"/>
              <a:ext cx="1571636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0" y="4643446"/>
              <a:ext cx="8501090" cy="2214554"/>
            </a:xfrm>
            <a:prstGeom prst="rect">
              <a:avLst/>
            </a:prstGeom>
            <a:gradFill>
              <a:gsLst>
                <a:gs pos="0">
                  <a:srgbClr val="F9EDD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7" name="直接连接符 6"/>
            <p:cNvCxnSpPr>
              <a:cxnSpLocks noChangeAspect="1"/>
            </p:cNvCxnSpPr>
            <p:nvPr/>
          </p:nvCxnSpPr>
          <p:spPr>
            <a:xfrm rot="5400000" flipH="1" flipV="1">
              <a:off x="1179489" y="5249875"/>
              <a:ext cx="107157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cxnSpLocks noChangeAspect="1"/>
            </p:cNvCxnSpPr>
            <p:nvPr/>
          </p:nvCxnSpPr>
          <p:spPr>
            <a:xfrm flipH="1" flipV="1">
              <a:off x="6572265" y="4572010"/>
              <a:ext cx="15959" cy="6571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 noChangeAspect="1"/>
            </p:cNvCxnSpPr>
            <p:nvPr/>
          </p:nvCxnSpPr>
          <p:spPr>
            <a:xfrm rot="16200000" flipV="1">
              <a:off x="3750463" y="5107793"/>
              <a:ext cx="928694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utoShape 233"/>
            <p:cNvSpPr>
              <a:spLocks noChangeAspect="1" noChangeArrowheads="1"/>
            </p:cNvSpPr>
            <p:nvPr/>
          </p:nvSpPr>
          <p:spPr bwMode="auto">
            <a:xfrm>
              <a:off x="4146" y="4071942"/>
              <a:ext cx="8496944" cy="936104"/>
            </a:xfrm>
            <a:prstGeom prst="leftRightArrow">
              <a:avLst>
                <a:gd name="adj1" fmla="val 46793"/>
                <a:gd name="adj2" fmla="val 15750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5D5D"/>
                </a:gs>
              </a:gsLst>
              <a:lin ang="16200000" scaled="0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926" y="5715016"/>
              <a:ext cx="2571768" cy="44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43"/>
            <p:cNvSpPr txBox="1">
              <a:spLocks noChangeAspect="1"/>
            </p:cNvSpPr>
            <p:nvPr/>
          </p:nvSpPr>
          <p:spPr>
            <a:xfrm>
              <a:off x="3071802" y="6215082"/>
              <a:ext cx="2286016" cy="41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FF"/>
                  </a:solidFill>
                </a:rPr>
                <a:t>车位诱导、剩余车位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Box 148"/>
            <p:cNvSpPr txBox="1">
              <a:spLocks noChangeAspect="1"/>
            </p:cNvSpPr>
            <p:nvPr/>
          </p:nvSpPr>
          <p:spPr>
            <a:xfrm>
              <a:off x="928662" y="6215082"/>
              <a:ext cx="1357322" cy="41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FF"/>
                  </a:solidFill>
                </a:rPr>
                <a:t>车位状态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5429264"/>
              <a:ext cx="1143000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571868" y="4253219"/>
              <a:ext cx="1785950" cy="49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系统功能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6" name="Picture 2" descr="E:\停车场系统\投标类方案\推广方案\照片\车位诱导(01-07-09-45-46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96136" y="5157192"/>
              <a:ext cx="2266919" cy="1224136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6309312" y="6453336"/>
              <a:ext cx="1143008" cy="41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FF"/>
                  </a:solidFill>
                </a:rPr>
                <a:t>电子地图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906559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牌</a:t>
            </a:r>
            <a:r>
              <a:rPr lang="zh-CN" altLang="en-US" dirty="0" smtClean="0"/>
              <a:t>识寻车与诱导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209600" y="928670"/>
            <a:ext cx="7125250" cy="4320939"/>
            <a:chOff x="357158" y="928670"/>
            <a:chExt cx="8429684" cy="5614920"/>
          </a:xfrm>
        </p:grpSpPr>
        <p:sp>
          <p:nvSpPr>
            <p:cNvPr id="4" name="左箭头 3"/>
            <p:cNvSpPr>
              <a:spLocks noChangeAspect="1"/>
            </p:cNvSpPr>
            <p:nvPr/>
          </p:nvSpPr>
          <p:spPr>
            <a:xfrm rot="20953954" flipH="1">
              <a:off x="1459339" y="2444792"/>
              <a:ext cx="807542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5" name="左箭头 4"/>
            <p:cNvSpPr>
              <a:spLocks noChangeAspect="1"/>
            </p:cNvSpPr>
            <p:nvPr/>
          </p:nvSpPr>
          <p:spPr>
            <a:xfrm rot="20691811" flipH="1">
              <a:off x="4031107" y="1944726"/>
              <a:ext cx="807542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>
              <a:off x="428596" y="1988098"/>
              <a:ext cx="1214446" cy="908621"/>
              <a:chOff x="428596" y="1988098"/>
              <a:chExt cx="1214446" cy="908621"/>
            </a:xfrm>
          </p:grpSpPr>
          <p:pic>
            <p:nvPicPr>
              <p:cNvPr id="7" name="图片 6" descr="u=2779573439,4265673347&amp;fm=0&amp;gp=0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71472" y="2416726"/>
                <a:ext cx="809626" cy="479993"/>
              </a:xfrm>
              <a:prstGeom prst="rect">
                <a:avLst/>
              </a:prstGeom>
            </p:spPr>
          </p:pic>
          <p:sp>
            <p:nvSpPr>
              <p:cNvPr id="8" name="TextBox 18"/>
              <p:cNvSpPr txBox="1"/>
              <p:nvPr/>
            </p:nvSpPr>
            <p:spPr>
              <a:xfrm>
                <a:off x="428596" y="1988098"/>
                <a:ext cx="1214446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车辆驶入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2357422" y="1357298"/>
              <a:ext cx="1428760" cy="1916684"/>
              <a:chOff x="2357422" y="1357298"/>
              <a:chExt cx="1428760" cy="1916684"/>
            </a:xfrm>
          </p:grpSpPr>
          <p:grpSp>
            <p:nvGrpSpPr>
              <p:cNvPr id="10" name="组合 6"/>
              <p:cNvGrpSpPr/>
              <p:nvPr/>
            </p:nvGrpSpPr>
            <p:grpSpPr>
              <a:xfrm>
                <a:off x="2357422" y="1845222"/>
                <a:ext cx="1428760" cy="1428760"/>
                <a:chOff x="5286380" y="4071942"/>
                <a:chExt cx="1714512" cy="1785950"/>
              </a:xfrm>
            </p:grpSpPr>
            <p:pic>
              <p:nvPicPr>
                <p:cNvPr id="12" name="Picture 19" descr="C:\Users\Loong\Desktop\诱导2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500694" y="4357694"/>
                  <a:ext cx="1214446" cy="121444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同心圆 12"/>
                <p:cNvSpPr/>
                <p:nvPr/>
              </p:nvSpPr>
              <p:spPr>
                <a:xfrm>
                  <a:off x="5286380" y="4071942"/>
                  <a:ext cx="1714512" cy="1785950"/>
                </a:xfrm>
                <a:prstGeom prst="donut">
                  <a:avLst>
                    <a:gd name="adj" fmla="val 22481"/>
                  </a:avLst>
                </a:prstGeom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9"/>
              <p:cNvSpPr txBox="1"/>
              <p:nvPr/>
            </p:nvSpPr>
            <p:spPr>
              <a:xfrm>
                <a:off x="2428859" y="1357298"/>
                <a:ext cx="1214446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车位诱导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5000628" y="928670"/>
              <a:ext cx="1500198" cy="1785950"/>
              <a:chOff x="4929190" y="1130842"/>
              <a:chExt cx="1500198" cy="1785950"/>
            </a:xfrm>
          </p:grpSpPr>
          <p:pic>
            <p:nvPicPr>
              <p:cNvPr id="15" name="图片 14" descr="球机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43504" y="1845222"/>
                <a:ext cx="857256" cy="546543"/>
              </a:xfrm>
              <a:prstGeom prst="rect">
                <a:avLst/>
              </a:prstGeom>
            </p:spPr>
          </p:pic>
          <p:pic>
            <p:nvPicPr>
              <p:cNvPr id="16" name="Picture 2" descr="D:\通用车牌测试\白京A0006警.bmp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14942" y="2334847"/>
                <a:ext cx="928694" cy="296193"/>
              </a:xfrm>
              <a:prstGeom prst="rect">
                <a:avLst/>
              </a:prstGeom>
              <a:noFill/>
            </p:spPr>
          </p:pic>
          <p:sp>
            <p:nvSpPr>
              <p:cNvPr id="17" name="同心圆 16"/>
              <p:cNvSpPr/>
              <p:nvPr/>
            </p:nvSpPr>
            <p:spPr>
              <a:xfrm>
                <a:off x="4929190" y="1488032"/>
                <a:ext cx="1428760" cy="1428760"/>
              </a:xfrm>
              <a:prstGeom prst="donut">
                <a:avLst>
                  <a:gd name="adj" fmla="val 22481"/>
                </a:avLst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24"/>
              <p:cNvSpPr txBox="1"/>
              <p:nvPr/>
            </p:nvSpPr>
            <p:spPr>
              <a:xfrm>
                <a:off x="5072066" y="1130842"/>
                <a:ext cx="1357322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识别车牌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9" name="左箭头 18"/>
            <p:cNvSpPr>
              <a:spLocks noChangeAspect="1"/>
            </p:cNvSpPr>
            <p:nvPr/>
          </p:nvSpPr>
          <p:spPr>
            <a:xfrm rot="1587550" flipH="1">
              <a:off x="6412053" y="2393340"/>
              <a:ext cx="958440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7358082" y="2202412"/>
              <a:ext cx="1428760" cy="2000264"/>
              <a:chOff x="7358082" y="2202412"/>
              <a:chExt cx="1428760" cy="2000264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786710" y="3131106"/>
                <a:ext cx="571504" cy="729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2" name="同心圆 21"/>
              <p:cNvSpPr/>
              <p:nvPr/>
            </p:nvSpPr>
            <p:spPr>
              <a:xfrm>
                <a:off x="7358082" y="2773916"/>
                <a:ext cx="1428760" cy="1428760"/>
              </a:xfrm>
              <a:prstGeom prst="donut">
                <a:avLst>
                  <a:gd name="adj" fmla="val 22481"/>
                </a:avLst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9"/>
              <p:cNvSpPr txBox="1"/>
              <p:nvPr/>
            </p:nvSpPr>
            <p:spPr>
              <a:xfrm>
                <a:off x="7500958" y="2202412"/>
                <a:ext cx="1000132" cy="679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识别结果入库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4" name="左箭头 23"/>
            <p:cNvSpPr>
              <a:spLocks noChangeAspect="1"/>
            </p:cNvSpPr>
            <p:nvPr/>
          </p:nvSpPr>
          <p:spPr>
            <a:xfrm rot="8785509" flipH="1">
              <a:off x="6503555" y="4442481"/>
              <a:ext cx="1100140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5" name="左箭头 24"/>
            <p:cNvSpPr>
              <a:spLocks noChangeAspect="1"/>
            </p:cNvSpPr>
            <p:nvPr/>
          </p:nvSpPr>
          <p:spPr>
            <a:xfrm rot="10989063" flipH="1">
              <a:off x="3928067" y="5063143"/>
              <a:ext cx="960308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6" name="左箭头 25"/>
            <p:cNvSpPr>
              <a:spLocks noChangeAspect="1"/>
            </p:cNvSpPr>
            <p:nvPr/>
          </p:nvSpPr>
          <p:spPr>
            <a:xfrm rot="11208256" flipH="1">
              <a:off x="1446238" y="5047353"/>
              <a:ext cx="776716" cy="341756"/>
            </a:xfrm>
            <a:prstGeom prst="leftArrow">
              <a:avLst>
                <a:gd name="adj1" fmla="val 50000"/>
                <a:gd name="adj2" fmla="val 548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grpSp>
          <p:nvGrpSpPr>
            <p:cNvPr id="27" name="组合 26"/>
            <p:cNvGrpSpPr>
              <a:grpSpLocks noChangeAspect="1"/>
            </p:cNvGrpSpPr>
            <p:nvPr/>
          </p:nvGrpSpPr>
          <p:grpSpPr>
            <a:xfrm>
              <a:off x="357158" y="4917056"/>
              <a:ext cx="1214446" cy="983592"/>
              <a:chOff x="357158" y="4917056"/>
              <a:chExt cx="1214446" cy="983592"/>
            </a:xfrm>
          </p:grpSpPr>
          <p:pic>
            <p:nvPicPr>
              <p:cNvPr id="28" name="图片 27" descr="u=2779573439,4265673347&amp;fm=0&amp;gp=0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71472" y="4917056"/>
                <a:ext cx="809626" cy="479993"/>
              </a:xfrm>
              <a:prstGeom prst="rect">
                <a:avLst/>
              </a:prstGeom>
            </p:spPr>
          </p:pic>
          <p:sp>
            <p:nvSpPr>
              <p:cNvPr id="29" name="TextBox 40"/>
              <p:cNvSpPr txBox="1"/>
              <p:nvPr/>
            </p:nvSpPr>
            <p:spPr>
              <a:xfrm>
                <a:off x="357158" y="5500702"/>
                <a:ext cx="1214446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车辆驶出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2357422" y="4416990"/>
              <a:ext cx="1428760" cy="1900144"/>
              <a:chOff x="2357422" y="4416990"/>
              <a:chExt cx="1428760" cy="1900144"/>
            </a:xfrm>
          </p:grpSpPr>
          <p:grpSp>
            <p:nvGrpSpPr>
              <p:cNvPr id="31" name="组合 18"/>
              <p:cNvGrpSpPr/>
              <p:nvPr/>
            </p:nvGrpSpPr>
            <p:grpSpPr>
              <a:xfrm>
                <a:off x="2357422" y="4416990"/>
                <a:ext cx="1428760" cy="1428760"/>
                <a:chOff x="2786050" y="4714884"/>
                <a:chExt cx="1428760" cy="1428760"/>
              </a:xfrm>
            </p:grpSpPr>
            <p:pic>
              <p:nvPicPr>
                <p:cNvPr id="33" name="图片 32" descr="路径.jpg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00364" y="4929198"/>
                  <a:ext cx="1000132" cy="953412"/>
                </a:xfrm>
                <a:prstGeom prst="rect">
                  <a:avLst/>
                </a:prstGeom>
              </p:spPr>
            </p:pic>
            <p:sp>
              <p:nvSpPr>
                <p:cNvPr id="34" name="同心圆 33"/>
                <p:cNvSpPr/>
                <p:nvPr/>
              </p:nvSpPr>
              <p:spPr>
                <a:xfrm>
                  <a:off x="2786050" y="4714884"/>
                  <a:ext cx="1428760" cy="1428760"/>
                </a:xfrm>
                <a:prstGeom prst="donut">
                  <a:avLst>
                    <a:gd name="adj" fmla="val 22481"/>
                  </a:avLst>
                </a:prstGeom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" name="TextBox 41"/>
              <p:cNvSpPr txBox="1"/>
              <p:nvPr/>
            </p:nvSpPr>
            <p:spPr>
              <a:xfrm>
                <a:off x="2571736" y="5917188"/>
                <a:ext cx="1214446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规划路径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5072066" y="4488428"/>
              <a:ext cx="1500198" cy="2055162"/>
              <a:chOff x="5072066" y="4488428"/>
              <a:chExt cx="1500198" cy="2055162"/>
            </a:xfrm>
          </p:grpSpPr>
          <p:grpSp>
            <p:nvGrpSpPr>
              <p:cNvPr id="36" name="组合 17"/>
              <p:cNvGrpSpPr/>
              <p:nvPr/>
            </p:nvGrpSpPr>
            <p:grpSpPr>
              <a:xfrm>
                <a:off x="5072066" y="4488428"/>
                <a:ext cx="1428760" cy="1428760"/>
                <a:chOff x="5286380" y="4429132"/>
                <a:chExt cx="1428760" cy="1428760"/>
              </a:xfrm>
            </p:grpSpPr>
            <p:pic>
              <p:nvPicPr>
                <p:cNvPr id="38" name="图片 37" descr="终端查询.jp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00694" y="4714884"/>
                  <a:ext cx="1000132" cy="857256"/>
                </a:xfrm>
                <a:prstGeom prst="rect">
                  <a:avLst/>
                </a:prstGeom>
              </p:spPr>
            </p:pic>
            <p:sp>
              <p:nvSpPr>
                <p:cNvPr id="39" name="同心圆 38"/>
                <p:cNvSpPr/>
                <p:nvPr/>
              </p:nvSpPr>
              <p:spPr>
                <a:xfrm>
                  <a:off x="5286380" y="4429132"/>
                  <a:ext cx="1428760" cy="1428760"/>
                </a:xfrm>
                <a:prstGeom prst="donut">
                  <a:avLst>
                    <a:gd name="adj" fmla="val 22481"/>
                  </a:avLst>
                </a:prstGeom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1"/>
              <p:cNvSpPr txBox="1"/>
              <p:nvPr/>
            </p:nvSpPr>
            <p:spPr>
              <a:xfrm>
                <a:off x="5214942" y="6143644"/>
                <a:ext cx="1357322" cy="39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0000FF"/>
                    </a:solidFill>
                  </a:rPr>
                  <a:t>车位查询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049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牌识寻车与诱导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65584" y="769268"/>
            <a:ext cx="7447573" cy="4722840"/>
            <a:chOff x="0" y="1071546"/>
            <a:chExt cx="9144000" cy="5798620"/>
          </a:xfrm>
        </p:grpSpPr>
        <p:sp>
          <p:nvSpPr>
            <p:cNvPr id="4" name="矩形 3"/>
            <p:cNvSpPr/>
            <p:nvPr/>
          </p:nvSpPr>
          <p:spPr>
            <a:xfrm>
              <a:off x="2786050" y="4643446"/>
              <a:ext cx="1571636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1071546"/>
              <a:ext cx="8021762" cy="3621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矩形 5"/>
            <p:cNvSpPr/>
            <p:nvPr/>
          </p:nvSpPr>
          <p:spPr>
            <a:xfrm>
              <a:off x="0" y="4643446"/>
              <a:ext cx="9144000" cy="2214554"/>
            </a:xfrm>
            <a:prstGeom prst="rect">
              <a:avLst/>
            </a:prstGeom>
            <a:gradFill>
              <a:gsLst>
                <a:gs pos="0">
                  <a:srgbClr val="F9EDD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AutoShape 233"/>
            <p:cNvSpPr>
              <a:spLocks noChangeArrowheads="1"/>
            </p:cNvSpPr>
            <p:nvPr/>
          </p:nvSpPr>
          <p:spPr bwMode="auto">
            <a:xfrm>
              <a:off x="4146" y="4207408"/>
              <a:ext cx="8496944" cy="936104"/>
            </a:xfrm>
            <a:prstGeom prst="leftRightArrow">
              <a:avLst>
                <a:gd name="adj1" fmla="val 46793"/>
                <a:gd name="adj2" fmla="val 157500"/>
              </a:avLst>
            </a:prstGeom>
            <a:gradFill rotWithShape="1">
              <a:gsLst>
                <a:gs pos="0">
                  <a:srgbClr val="C00000"/>
                </a:gs>
                <a:gs pos="100000">
                  <a:srgbClr val="FF5D5D"/>
                </a:gs>
              </a:gsLst>
              <a:lin ang="16200000" scaled="0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71868" y="4467533"/>
              <a:ext cx="2357454" cy="43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系统功能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4351986" y="4941168"/>
              <a:ext cx="3990" cy="11310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259630" y="5085186"/>
              <a:ext cx="4" cy="64066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164288" y="5157192"/>
              <a:ext cx="1" cy="2880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552" y="5733256"/>
              <a:ext cx="1143000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3" name="直接连接符 12"/>
            <p:cNvCxnSpPr/>
            <p:nvPr/>
          </p:nvCxnSpPr>
          <p:spPr>
            <a:xfrm rot="5400000" flipH="1" flipV="1">
              <a:off x="2553922" y="5142717"/>
              <a:ext cx="571503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8747" y="5286388"/>
              <a:ext cx="2085181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1" descr="E:\停车场系统\投标类方案\推广方案\诱导方案\图片\终端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66234" y="5643578"/>
              <a:ext cx="506420" cy="864620"/>
            </a:xfrm>
            <a:prstGeom prst="rect">
              <a:avLst/>
            </a:prstGeom>
            <a:noFill/>
          </p:spPr>
        </p:pic>
        <p:pic>
          <p:nvPicPr>
            <p:cNvPr id="16" name="Picture 2" descr="E:\停车场系统\投标类方案\推广方案\照片\车位诱导(01-07-09-45-46)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72200" y="5445224"/>
              <a:ext cx="2169930" cy="1171762"/>
            </a:xfrm>
            <a:prstGeom prst="rect">
              <a:avLst/>
            </a:prstGeom>
            <a:noFill/>
          </p:spPr>
        </p:pic>
        <p:sp>
          <p:nvSpPr>
            <p:cNvPr id="17" name="TextBox 22"/>
            <p:cNvSpPr txBox="1"/>
            <p:nvPr/>
          </p:nvSpPr>
          <p:spPr>
            <a:xfrm>
              <a:off x="6167006" y="644404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电子地图</a:t>
              </a:r>
              <a:endParaRPr lang="zh-CN" altLang="en-US" sz="1600" dirty="0"/>
            </a:p>
          </p:txBody>
        </p:sp>
        <p:sp>
          <p:nvSpPr>
            <p:cNvPr id="18" name="TextBox 23"/>
            <p:cNvSpPr txBox="1"/>
            <p:nvPr/>
          </p:nvSpPr>
          <p:spPr>
            <a:xfrm>
              <a:off x="3851920" y="6500834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反向寻车</a:t>
              </a:r>
              <a:endParaRPr lang="zh-CN" altLang="en-US" sz="1600" dirty="0"/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2338813" y="5857892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车位诱导</a:t>
              </a:r>
              <a:endParaRPr lang="zh-CN" altLang="en-US" sz="1600" dirty="0"/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467544" y="6488668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车位状态</a:t>
              </a:r>
              <a:endParaRPr lang="zh-CN" altLang="en-US" sz="1600" dirty="0"/>
            </a:p>
          </p:txBody>
        </p:sp>
        <p:pic>
          <p:nvPicPr>
            <p:cNvPr id="21" name="Picture 42" descr="Survallence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10318" y="5298359"/>
              <a:ext cx="722313" cy="72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直接连接符 21"/>
            <p:cNvCxnSpPr>
              <a:stCxn id="21" idx="0"/>
            </p:cNvCxnSpPr>
            <p:nvPr/>
          </p:nvCxnSpPr>
          <p:spPr>
            <a:xfrm flipH="1" flipV="1">
              <a:off x="5369097" y="4941169"/>
              <a:ext cx="2378" cy="3571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8"/>
            <p:cNvSpPr txBox="1"/>
            <p:nvPr/>
          </p:nvSpPr>
          <p:spPr>
            <a:xfrm>
              <a:off x="5010318" y="6084177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监控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19512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牌识寻车与诱导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55053" y="794535"/>
            <a:ext cx="6119418" cy="4587299"/>
            <a:chOff x="642910" y="1071546"/>
            <a:chExt cx="7429552" cy="5730164"/>
          </a:xfrm>
        </p:grpSpPr>
        <p:sp>
          <p:nvSpPr>
            <p:cNvPr id="4" name="TextBox 17"/>
            <p:cNvSpPr txBox="1">
              <a:spLocks noChangeAspect="1"/>
            </p:cNvSpPr>
            <p:nvPr/>
          </p:nvSpPr>
          <p:spPr>
            <a:xfrm>
              <a:off x="1571604" y="6417254"/>
              <a:ext cx="1357322" cy="38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抓拍效果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19"/>
            <p:cNvSpPr txBox="1">
              <a:spLocks noChangeAspect="1"/>
            </p:cNvSpPr>
            <p:nvPr/>
          </p:nvSpPr>
          <p:spPr>
            <a:xfrm>
              <a:off x="6072198" y="6417254"/>
              <a:ext cx="1500198" cy="38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抓拍效果图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2" descr="E:\停车场系统\投标类方案\推广方案\照片\总部地下车库\反向寻车方式\DSC03180 - 副本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6380" y="1071546"/>
              <a:ext cx="2786082" cy="3071834"/>
            </a:xfrm>
            <a:prstGeom prst="rect">
              <a:avLst/>
            </a:prstGeom>
            <a:noFill/>
          </p:spPr>
        </p:pic>
        <p:pic>
          <p:nvPicPr>
            <p:cNvPr id="7" name="Picture 3" descr="E:\停车场系统\投标类方案\推广方案\照片\总部地下车库\反向寻车方式\DSC03179 - 副本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1116195"/>
              <a:ext cx="2786082" cy="3027185"/>
            </a:xfrm>
            <a:prstGeom prst="rect">
              <a:avLst/>
            </a:prstGeom>
            <a:noFill/>
          </p:spPr>
        </p:pic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5357818" y="1142984"/>
              <a:ext cx="500066" cy="428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5286380" y="2357430"/>
              <a:ext cx="357190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pic>
          <p:nvPicPr>
            <p:cNvPr id="10" name="Picture 4" descr="E:\停车场系统\投标类方案\推广方案\照片\总部地下车库\反向寻车方式\10.99.106.221_01_20130121104915311 - 副本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910" y="4643446"/>
              <a:ext cx="2786082" cy="1785950"/>
            </a:xfrm>
            <a:prstGeom prst="rect">
              <a:avLst/>
            </a:prstGeom>
            <a:noFill/>
          </p:spPr>
        </p:pic>
        <p:pic>
          <p:nvPicPr>
            <p:cNvPr id="11" name="Picture 5" descr="E:\停车场系统\投标类方案\推广方案\照片\总部地下车库\反向寻车方式\10.99.106.222_01_20130121104925453 - 副本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86381" y="4643446"/>
              <a:ext cx="2786081" cy="1785950"/>
            </a:xfrm>
            <a:prstGeom prst="rect">
              <a:avLst/>
            </a:prstGeom>
            <a:noFill/>
          </p:spPr>
        </p:pic>
        <p:sp>
          <p:nvSpPr>
            <p:cNvPr id="12" name="TextBox 28"/>
            <p:cNvSpPr txBox="1">
              <a:spLocks noChangeAspect="1"/>
            </p:cNvSpPr>
            <p:nvPr/>
          </p:nvSpPr>
          <p:spPr>
            <a:xfrm>
              <a:off x="1142976" y="4214818"/>
              <a:ext cx="2000264" cy="38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相机安装示意图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643042" y="1214422"/>
              <a:ext cx="500066" cy="428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2500298" y="2714620"/>
              <a:ext cx="500066" cy="428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57224" y="2643182"/>
              <a:ext cx="500066" cy="428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" name="TextBox 32"/>
            <p:cNvSpPr txBox="1">
              <a:spLocks noChangeAspect="1"/>
            </p:cNvSpPr>
            <p:nvPr/>
          </p:nvSpPr>
          <p:spPr>
            <a:xfrm>
              <a:off x="5929322" y="4274114"/>
              <a:ext cx="1500198" cy="38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</a:rPr>
                <a:t>整体效果图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76895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牌识寻车与诱导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Loong\Desktop\未标题-1副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602" y="705290"/>
            <a:ext cx="6690320" cy="4753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91481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智能编码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9607" y="1207317"/>
            <a:ext cx="7140793" cy="4350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0" dirty="0"/>
          </a:p>
        </p:txBody>
      </p:sp>
      <p:sp>
        <p:nvSpPr>
          <p:cNvPr id="5" name="矩形 4"/>
          <p:cNvSpPr/>
          <p:nvPr/>
        </p:nvSpPr>
        <p:spPr>
          <a:xfrm>
            <a:off x="518491" y="997293"/>
            <a:ext cx="2400000" cy="45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67" dirty="0"/>
              <a:t>ROI</a:t>
            </a:r>
            <a:endParaRPr lang="zh-CN" altLang="en-US" sz="1667" dirty="0"/>
          </a:p>
        </p:txBody>
      </p:sp>
      <p:sp>
        <p:nvSpPr>
          <p:cNvPr id="19" name="矩形 18"/>
          <p:cNvSpPr/>
          <p:nvPr/>
        </p:nvSpPr>
        <p:spPr>
          <a:xfrm>
            <a:off x="1109700" y="4717673"/>
            <a:ext cx="210000" cy="600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" dirty="0">
              <a:latin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19700" y="4717673"/>
            <a:ext cx="5400000" cy="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 pitchFamily="34" charset="0"/>
              <a:buChar char="•"/>
            </a:pPr>
            <a:r>
              <a:rPr lang="en-US" altLang="zh-CN" sz="1167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CN" altLang="en-US" sz="1167" dirty="0">
                <a:solidFill>
                  <a:schemeClr val="tx1"/>
                </a:solidFill>
                <a:latin typeface="+mj-ea"/>
                <a:ea typeface="+mj-ea"/>
              </a:rPr>
              <a:t>（感兴趣区域编码），实现对关键区域（如车牌、人脸）的无损或近无损压缩，对背景区域进行有损压缩</a:t>
            </a:r>
            <a:endParaRPr lang="en-US" altLang="zh-CN" sz="1167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zh-CN" altLang="en-US" sz="1167" dirty="0">
                <a:solidFill>
                  <a:schemeClr val="tx1"/>
                </a:solidFill>
                <a:latin typeface="+mj-ea"/>
                <a:ea typeface="+mj-ea"/>
              </a:rPr>
              <a:t>在保证关键区域图像质量的前提下，码率可降低１／２！</a:t>
            </a:r>
            <a:endParaRPr lang="en-US" altLang="zh-CN" sz="1167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4733" y="1526516"/>
            <a:ext cx="5880000" cy="2937000"/>
            <a:chOff x="1289680" y="1831819"/>
            <a:chExt cx="7056000" cy="3524400"/>
          </a:xfrm>
        </p:grpSpPr>
        <p:grpSp>
          <p:nvGrpSpPr>
            <p:cNvPr id="34" name="组合 33"/>
            <p:cNvGrpSpPr/>
            <p:nvPr/>
          </p:nvGrpSpPr>
          <p:grpSpPr>
            <a:xfrm>
              <a:off x="1289680" y="1831819"/>
              <a:ext cx="7056000" cy="3524400"/>
              <a:chOff x="559760" y="644691"/>
              <a:chExt cx="8044688" cy="4164858"/>
            </a:xfrm>
          </p:grpSpPr>
          <p:pic>
            <p:nvPicPr>
              <p:cNvPr id="35" name="Picture 5" descr="C:\Users\chengwei\Desktop\20130618_170610_87333.png"/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011" t="11832"/>
              <a:stretch/>
            </p:blipFill>
            <p:spPr bwMode="auto">
              <a:xfrm>
                <a:off x="559760" y="1098885"/>
                <a:ext cx="3600000" cy="26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7" descr="C:\Users\chengwei\Desktop\20130618_170610_873副本.png"/>
              <p:cNvPicPr>
                <a:picLocks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866" t="11656"/>
              <a:stretch/>
            </p:blipFill>
            <p:spPr bwMode="auto">
              <a:xfrm>
                <a:off x="5004448" y="1091139"/>
                <a:ext cx="3600000" cy="26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矩形 36"/>
              <p:cNvSpPr/>
              <p:nvPr/>
            </p:nvSpPr>
            <p:spPr>
              <a:xfrm>
                <a:off x="3026530" y="2142761"/>
                <a:ext cx="554520" cy="90219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476687" y="2150205"/>
                <a:ext cx="518396" cy="89475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H="1">
                <a:off x="2367010" y="3044957"/>
                <a:ext cx="659520" cy="175684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2367010" y="2142760"/>
                <a:ext cx="659520" cy="282779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6804449" y="3044955"/>
                <a:ext cx="672239" cy="175684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6787942" y="2150205"/>
                <a:ext cx="688744" cy="275335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48025" y="644691"/>
                <a:ext cx="3223470" cy="42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33" dirty="0">
                    <a:latin typeface="+mn-ea"/>
                    <a:ea typeface="+mn-ea"/>
                    <a:cs typeface="Verdana" pitchFamily="34" charset="0"/>
                  </a:rPr>
                  <a:t>720p@1M</a:t>
                </a:r>
                <a:r>
                  <a:rPr lang="zh-CN" altLang="en-US" sz="1333" dirty="0">
                    <a:latin typeface="+mn-ea"/>
                    <a:ea typeface="+mn-ea"/>
                    <a:cs typeface="Verdana" pitchFamily="34" charset="0"/>
                  </a:rPr>
                  <a:t>码率，</a:t>
                </a:r>
                <a:r>
                  <a:rPr lang="en-US" altLang="zh-CN" sz="1333" dirty="0">
                    <a:latin typeface="+mn-ea"/>
                    <a:ea typeface="+mn-ea"/>
                    <a:cs typeface="Verdana" pitchFamily="34" charset="0"/>
                  </a:rPr>
                  <a:t>ROI</a:t>
                </a:r>
                <a:r>
                  <a:rPr lang="zh-CN" altLang="en-US" sz="1333" dirty="0">
                    <a:latin typeface="+mn-ea"/>
                    <a:ea typeface="+mn-ea"/>
                    <a:cs typeface="Verdana" pitchFamily="34" charset="0"/>
                  </a:rPr>
                  <a:t>关</a:t>
                </a:r>
              </a:p>
            </p:txBody>
          </p:sp>
          <p:pic>
            <p:nvPicPr>
              <p:cNvPr id="45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9232" y="2425539"/>
                <a:ext cx="1428711" cy="2376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299" y="2433285"/>
                <a:ext cx="1428711" cy="2376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5353246" y="1831819"/>
              <a:ext cx="2827307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33" dirty="0">
                  <a:latin typeface="+mn-ea"/>
                  <a:ea typeface="+mn-ea"/>
                  <a:cs typeface="Verdana" pitchFamily="34" charset="0"/>
                </a:rPr>
                <a:t>720p@1M</a:t>
              </a:r>
              <a:r>
                <a:rPr lang="zh-CN" altLang="en-US" sz="1333" dirty="0">
                  <a:latin typeface="+mn-ea"/>
                  <a:ea typeface="+mn-ea"/>
                  <a:cs typeface="Verdana" pitchFamily="34" charset="0"/>
                </a:rPr>
                <a:t>码率，</a:t>
              </a:r>
              <a:r>
                <a:rPr lang="en-US" altLang="zh-CN" sz="1333" dirty="0">
                  <a:latin typeface="+mn-ea"/>
                  <a:ea typeface="+mn-ea"/>
                  <a:cs typeface="Verdana" pitchFamily="34" charset="0"/>
                </a:rPr>
                <a:t>ROI</a:t>
              </a:r>
              <a:r>
                <a:rPr lang="zh-CN" altLang="en-US" sz="1333" dirty="0">
                  <a:latin typeface="+mn-ea"/>
                  <a:ea typeface="+mn-ea"/>
                  <a:cs typeface="Verdana" pitchFamily="34" charset="0"/>
                </a:rPr>
                <a:t>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071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4">
  <a:themeElements>
    <a:clrScheme name="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4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</Template>
  <TotalTime>37153</TotalTime>
  <Words>3768</Words>
  <Application>Microsoft Office PowerPoint</Application>
  <PresentationFormat>自定义</PresentationFormat>
  <Paragraphs>738</Paragraphs>
  <Slides>86</Slides>
  <Notes>36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9" baseType="lpstr">
      <vt:lpstr>Bella Donna</vt:lpstr>
      <vt:lpstr>方正瘦金书_GBK</vt:lpstr>
      <vt:lpstr>黑体</vt:lpstr>
      <vt:lpstr>楷体_GB2312</vt:lpstr>
      <vt:lpstr>宋体</vt:lpstr>
      <vt:lpstr>微软雅黑</vt:lpstr>
      <vt:lpstr>Angsana New</vt:lpstr>
      <vt:lpstr>Arial</vt:lpstr>
      <vt:lpstr>Calibri</vt:lpstr>
      <vt:lpstr>Verdana</vt:lpstr>
      <vt:lpstr>Wingdings</vt:lpstr>
      <vt:lpstr>04</vt:lpstr>
      <vt:lpstr>BMP 图像</vt:lpstr>
      <vt:lpstr>PowerPoint 演示文稿</vt:lpstr>
      <vt:lpstr>安防系统架构图</vt:lpstr>
      <vt:lpstr>全线安防产品家族</vt:lpstr>
      <vt:lpstr>行业解决方案家族</vt:lpstr>
      <vt:lpstr>议题</vt:lpstr>
      <vt:lpstr>PowerPoint 演示文稿</vt:lpstr>
      <vt:lpstr>PowerPoint 演示文稿</vt:lpstr>
      <vt:lpstr>PowerPoint 演示文稿</vt:lpstr>
      <vt:lpstr>智能编码</vt:lpstr>
      <vt:lpstr>智能编码</vt:lpstr>
      <vt:lpstr>智能编码</vt:lpstr>
      <vt:lpstr>智能编码</vt:lpstr>
      <vt:lpstr>PowerPoint 演示文稿</vt:lpstr>
      <vt:lpstr>智能侦测</vt:lpstr>
      <vt:lpstr>智能侦测</vt:lpstr>
      <vt:lpstr>智能侦测</vt:lpstr>
      <vt:lpstr>PowerPoint 演示文稿</vt:lpstr>
      <vt:lpstr>智能分析</vt:lpstr>
      <vt:lpstr>智能分析</vt:lpstr>
      <vt:lpstr>智能分析</vt:lpstr>
      <vt:lpstr>PowerPoint 演示文稿</vt:lpstr>
      <vt:lpstr>智能聚焦</vt:lpstr>
      <vt:lpstr>智能聚焦</vt:lpstr>
      <vt:lpstr>智能聚焦</vt:lpstr>
      <vt:lpstr>视频透雾</vt:lpstr>
      <vt:lpstr>存储安全性保证</vt:lpstr>
      <vt:lpstr>议题</vt:lpstr>
      <vt:lpstr>视频监控存储需求</vt:lpstr>
      <vt:lpstr>视频监控存储模式发展趋势</vt:lpstr>
      <vt:lpstr>高清海量存储解决方案</vt:lpstr>
      <vt:lpstr>NVR N+1 方案 介绍</vt:lpstr>
      <vt:lpstr>工作NVR故障</vt:lpstr>
      <vt:lpstr>热备NVR录像</vt:lpstr>
      <vt:lpstr>录像恢复</vt:lpstr>
      <vt:lpstr>网络视频接入</vt:lpstr>
      <vt:lpstr>高清海量存储解决方案</vt:lpstr>
      <vt:lpstr>海康存储产品功能特点--视频专用存储系统</vt:lpstr>
      <vt:lpstr>海康存储产品功能特点--视频专用存储系统</vt:lpstr>
      <vt:lpstr>海康存储产品功能特点--视频专用存储系统</vt:lpstr>
      <vt:lpstr>海康存储产品功能特点--视频专用存储系统</vt:lpstr>
      <vt:lpstr>海康存储产品功能特点--视频专用存储系统</vt:lpstr>
      <vt:lpstr>海康存储产品功能特点—StorOS Manager</vt:lpstr>
      <vt:lpstr>海康存储产品功能特点—录像抽帧</vt:lpstr>
      <vt:lpstr>议题</vt:lpstr>
      <vt:lpstr>案例-松江九亭指挥中心</vt:lpstr>
      <vt:lpstr>案例-上海横沙岛</vt:lpstr>
      <vt:lpstr>案例-无锡交警指挥中心</vt:lpstr>
      <vt:lpstr>大屏拼接-传统拼接控制架构</vt:lpstr>
      <vt:lpstr>大屏拼接-综合平台拼控器系统架构</vt:lpstr>
      <vt:lpstr>视频综合平台</vt:lpstr>
      <vt:lpstr>视频综合平台</vt:lpstr>
      <vt:lpstr>视频综合平台</vt:lpstr>
      <vt:lpstr>综合平台基础功能-多信号接入</vt:lpstr>
      <vt:lpstr>综合平台特色功能-倍增畅现</vt:lpstr>
      <vt:lpstr>视频综合平台特色功能-实时视频透雾</vt:lpstr>
      <vt:lpstr>视频综合平台-万能解码</vt:lpstr>
      <vt:lpstr>视频综合特色功能-解码拼控</vt:lpstr>
      <vt:lpstr>视频综合特色功能-iPad大屏控制</vt:lpstr>
      <vt:lpstr>视频综合平台特色功能-刀片式服务器</vt:lpstr>
      <vt:lpstr>视频综合平台-万能解码板</vt:lpstr>
      <vt:lpstr>视频综合平台-拼接功能</vt:lpstr>
      <vt:lpstr>视频综合平台-拼接功能</vt:lpstr>
      <vt:lpstr>视频综合平台-拼接功能</vt:lpstr>
      <vt:lpstr>大屏</vt:lpstr>
      <vt:lpstr>议题</vt:lpstr>
      <vt:lpstr>其他产品</vt:lpstr>
      <vt:lpstr>2代单兵</vt:lpstr>
      <vt:lpstr>单兵——功能特性</vt:lpstr>
      <vt:lpstr>实例场景 保险定损</vt:lpstr>
      <vt:lpstr>实例场景 基础建设巡检、抢修</vt:lpstr>
      <vt:lpstr>应用场景 警用执法</vt:lpstr>
      <vt:lpstr>车载取证产品形态</vt:lpstr>
      <vt:lpstr>智能分析系统</vt:lpstr>
      <vt:lpstr>海康威视视频分析核心技术</vt:lpstr>
      <vt:lpstr>通用技术</vt:lpstr>
      <vt:lpstr>通用技术</vt:lpstr>
      <vt:lpstr>基于人体的技术</vt:lpstr>
      <vt:lpstr>基于人体的技术</vt:lpstr>
      <vt:lpstr>热成像产品</vt:lpstr>
      <vt:lpstr>停车场&amp;出入口</vt:lpstr>
      <vt:lpstr>停车场&amp;出入口</vt:lpstr>
      <vt:lpstr>车位引导</vt:lpstr>
      <vt:lpstr>牌识寻车与诱导</vt:lpstr>
      <vt:lpstr>牌识寻车与诱导</vt:lpstr>
      <vt:lpstr>牌识寻车与诱导</vt:lpstr>
      <vt:lpstr>牌识寻车与诱导</vt:lpstr>
    </vt:vector>
  </TitlesOfParts>
  <Company>HIK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公司简单介绍</dc:title>
  <dc:creator>liubl</dc:creator>
  <cp:lastModifiedBy>谢丹华</cp:lastModifiedBy>
  <cp:revision>1727</cp:revision>
  <dcterms:created xsi:type="dcterms:W3CDTF">2006-01-05T08:49:51Z</dcterms:created>
  <dcterms:modified xsi:type="dcterms:W3CDTF">2013-09-16T07:23:01Z</dcterms:modified>
</cp:coreProperties>
</file>